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3"/>
  </p:notesMasterIdLst>
  <p:handoutMasterIdLst>
    <p:handoutMasterId r:id="rId54"/>
  </p:handoutMasterIdLst>
  <p:sldIdLst>
    <p:sldId id="256" r:id="rId3"/>
    <p:sldId id="258" r:id="rId4"/>
    <p:sldId id="260" r:id="rId5"/>
    <p:sldId id="3869" r:id="rId6"/>
    <p:sldId id="3875" r:id="rId7"/>
    <p:sldId id="3870" r:id="rId8"/>
    <p:sldId id="3872" r:id="rId9"/>
    <p:sldId id="3873" r:id="rId10"/>
    <p:sldId id="3874" r:id="rId11"/>
    <p:sldId id="3871" r:id="rId12"/>
    <p:sldId id="3868" r:id="rId13"/>
    <p:sldId id="259" r:id="rId14"/>
    <p:sldId id="3887" r:id="rId15"/>
    <p:sldId id="3886" r:id="rId16"/>
    <p:sldId id="3885" r:id="rId17"/>
    <p:sldId id="3862" r:id="rId18"/>
    <p:sldId id="3888" r:id="rId19"/>
    <p:sldId id="3892" r:id="rId20"/>
    <p:sldId id="3893" r:id="rId21"/>
    <p:sldId id="3861" r:id="rId22"/>
    <p:sldId id="3907" r:id="rId23"/>
    <p:sldId id="3908" r:id="rId24"/>
    <p:sldId id="3910" r:id="rId25"/>
    <p:sldId id="3911" r:id="rId26"/>
    <p:sldId id="3902" r:id="rId27"/>
    <p:sldId id="3901" r:id="rId28"/>
    <p:sldId id="3898" r:id="rId29"/>
    <p:sldId id="3903" r:id="rId30"/>
    <p:sldId id="3909" r:id="rId31"/>
    <p:sldId id="3912" r:id="rId32"/>
    <p:sldId id="261" r:id="rId33"/>
    <p:sldId id="3863" r:id="rId34"/>
    <p:sldId id="3894" r:id="rId35"/>
    <p:sldId id="3895" r:id="rId36"/>
    <p:sldId id="3899" r:id="rId37"/>
    <p:sldId id="3900" r:id="rId38"/>
    <p:sldId id="3878" r:id="rId39"/>
    <p:sldId id="3864" r:id="rId40"/>
    <p:sldId id="3876" r:id="rId41"/>
    <p:sldId id="3881" r:id="rId42"/>
    <p:sldId id="3882" r:id="rId43"/>
    <p:sldId id="3865" r:id="rId44"/>
    <p:sldId id="3877" r:id="rId45"/>
    <p:sldId id="3880" r:id="rId46"/>
    <p:sldId id="3866" r:id="rId47"/>
    <p:sldId id="3883" r:id="rId48"/>
    <p:sldId id="3891" r:id="rId49"/>
    <p:sldId id="3897" r:id="rId50"/>
    <p:sldId id="3896" r:id="rId51"/>
    <p:sldId id="3867" r:id="rId52"/>
  </p:sldIdLst>
  <p:sldSz cx="12192000" cy="6858000"/>
  <p:notesSz cx="6858000" cy="9144000"/>
  <p:embeddedFontLst>
    <p:embeddedFont>
      <p:font typeface="幼圆" panose="02010509060101010101" charset="-122"/>
      <p:regular r:id="rId5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3" d="100"/>
          <a:sy n="73" d="100"/>
        </p:scale>
        <p:origin x="788" y="55"/>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font" Target="fonts/font1.fntdata"/><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notesMaster" Target="notesMasters/notesMaster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vantGarde Bk BT" panose="020B0402020202020204" charset="0"/>
              <a:ea typeface="幼圆" panose="0201050906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vantGarde Bk BT" panose="020B0402020202020204" charset="0"/>
              </a:rPr>
            </a:fld>
            <a:endParaRPr lang="zh-CN" altLang="en-US">
              <a:latin typeface="AvantGarde Bk BT" panose="020B04020202020202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vantGarde Bk BT" panose="020B0402020202020204" charset="0"/>
              <a:ea typeface="幼圆" panose="0201050906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vantGarde Bk BT" panose="020B0402020202020204" charset="0"/>
              </a:rPr>
            </a:fld>
            <a:endParaRPr lang="zh-CN" altLang="en-US">
              <a:latin typeface="AvantGarde Bk BT" panose="020B04020202020202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幼圆" panose="02010509060101010101" charset="-122"/>
                <a:ea typeface="幼圆" panose="020105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幼圆" panose="02010509060101010101" charset="-122"/>
                <a:ea typeface="幼圆" panose="02010509060101010101" charset="-122"/>
              </a:defRPr>
            </a:lvl1pPr>
          </a:lstStyle>
          <a:p>
            <a:fld id="{845856A5-8DB2-4F61-8706-FDE2FDC74E0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幼圆" panose="02010509060101010101" charset="-122"/>
                <a:ea typeface="幼圆" panose="020105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幼圆" panose="02010509060101010101" charset="-122"/>
                <a:ea typeface="幼圆" panose="02010509060101010101" charset="-122"/>
              </a:defRPr>
            </a:lvl1pPr>
          </a:lstStyle>
          <a:p>
            <a:fld id="{EE01CB33-9E15-42E3-893A-B6CA2EA6A79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幼圆" panose="02010509060101010101" charset="-122"/>
        <a:ea typeface="幼圆" panose="02010509060101010101" charset="-122"/>
        <a:cs typeface="+mn-cs"/>
      </a:defRPr>
    </a:lvl1pPr>
    <a:lvl2pPr marL="457200" algn="l" defTabSz="914400" rtl="0" eaLnBrk="1" latinLnBrk="0" hangingPunct="1">
      <a:defRPr sz="1200" kern="1200">
        <a:solidFill>
          <a:schemeClr val="tx1"/>
        </a:solidFill>
        <a:latin typeface="幼圆" panose="02010509060101010101" charset="-122"/>
        <a:ea typeface="幼圆" panose="02010509060101010101" charset="-122"/>
        <a:cs typeface="+mn-cs"/>
      </a:defRPr>
    </a:lvl2pPr>
    <a:lvl3pPr marL="914400" algn="l" defTabSz="914400" rtl="0" eaLnBrk="1" latinLnBrk="0" hangingPunct="1">
      <a:defRPr sz="1200" kern="1200">
        <a:solidFill>
          <a:schemeClr val="tx1"/>
        </a:solidFill>
        <a:latin typeface="幼圆" panose="02010509060101010101" charset="-122"/>
        <a:ea typeface="幼圆" panose="02010509060101010101" charset="-122"/>
        <a:cs typeface="+mn-cs"/>
      </a:defRPr>
    </a:lvl3pPr>
    <a:lvl4pPr marL="1371600" algn="l" defTabSz="914400" rtl="0" eaLnBrk="1" latinLnBrk="0" hangingPunct="1">
      <a:defRPr sz="1200" kern="1200">
        <a:solidFill>
          <a:schemeClr val="tx1"/>
        </a:solidFill>
        <a:latin typeface="幼圆" panose="02010509060101010101" charset="-122"/>
        <a:ea typeface="幼圆" panose="02010509060101010101" charset="-122"/>
        <a:cs typeface="+mn-cs"/>
      </a:defRPr>
    </a:lvl4pPr>
    <a:lvl5pPr marL="1828800" algn="l" defTabSz="914400" rtl="0" eaLnBrk="1" latinLnBrk="0" hangingPunct="1">
      <a:defRPr sz="1200" kern="1200">
        <a:solidFill>
          <a:schemeClr val="tx1"/>
        </a:solidFill>
        <a:latin typeface="幼圆" panose="02010509060101010101" charset="-122"/>
        <a:ea typeface="幼圆" panose="0201050906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28955" y="0"/>
            <a:ext cx="12249910" cy="6858001"/>
            <a:chOff x="-28955" y="0"/>
            <a:chExt cx="12249910" cy="6858001"/>
          </a:xfrm>
        </p:grpSpPr>
        <p:sp>
          <p:nvSpPr>
            <p:cNvPr id="8" name="矩形 7"/>
            <p:cNvSpPr/>
            <p:nvPr/>
          </p:nvSpPr>
          <p:spPr>
            <a:xfrm>
              <a:off x="436306" y="390832"/>
              <a:ext cx="11319388" cy="60763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形状 8"/>
            <p:cNvSpPr/>
            <p:nvPr/>
          </p:nvSpPr>
          <p:spPr>
            <a:xfrm>
              <a:off x="9607347" y="1"/>
              <a:ext cx="2613608" cy="2014383"/>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8492399" y="0"/>
              <a:ext cx="935747" cy="9357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形状 10"/>
            <p:cNvSpPr/>
            <p:nvPr/>
          </p:nvSpPr>
          <p:spPr>
            <a:xfrm>
              <a:off x="-28955" y="4843618"/>
              <a:ext cx="2613608" cy="2014383"/>
            </a:xfrm>
            <a:custGeom>
              <a:avLst/>
              <a:gdLst>
                <a:gd name="connsiteX0" fmla="*/ 696318 w 2613608"/>
                <a:gd name="connsiteY0" fmla="*/ 0 h 2014383"/>
                <a:gd name="connsiteX1" fmla="*/ 2613608 w 2613608"/>
                <a:gd name="connsiteY1" fmla="*/ 1917290 h 2014383"/>
                <a:gd name="connsiteX2" fmla="*/ 2608705 w 2613608"/>
                <a:gd name="connsiteY2" fmla="*/ 2014383 h 2014383"/>
                <a:gd name="connsiteX3" fmla="*/ 0 w 2613608"/>
                <a:gd name="connsiteY3" fmla="*/ 2014383 h 2014383"/>
                <a:gd name="connsiteX4" fmla="*/ 0 w 2613608"/>
                <a:gd name="connsiteY4" fmla="*/ 132378 h 2014383"/>
                <a:gd name="connsiteX5" fmla="*/ 126175 w 2613608"/>
                <a:gd name="connsiteY5" fmla="*/ 86198 h 2014383"/>
                <a:gd name="connsiteX6" fmla="*/ 696318 w 2613608"/>
                <a:gd name="connsiteY6" fmla="*/ 0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3608" h="2014383">
                  <a:moveTo>
                    <a:pt x="696318" y="0"/>
                  </a:moveTo>
                  <a:cubicBezTo>
                    <a:pt x="1755208" y="0"/>
                    <a:pt x="2613608" y="858400"/>
                    <a:pt x="2613608" y="1917290"/>
                  </a:cubicBezTo>
                  <a:lnTo>
                    <a:pt x="2608705" y="2014383"/>
                  </a:lnTo>
                  <a:lnTo>
                    <a:pt x="0" y="2014383"/>
                  </a:lnTo>
                  <a:lnTo>
                    <a:pt x="0" y="132378"/>
                  </a:lnTo>
                  <a:lnTo>
                    <a:pt x="126175" y="86198"/>
                  </a:lnTo>
                  <a:cubicBezTo>
                    <a:pt x="306283" y="30178"/>
                    <a:pt x="497776" y="0"/>
                    <a:pt x="696318"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2824706" y="5922253"/>
              <a:ext cx="935747" cy="9357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3" name="组合 12"/>
            <p:cNvGrpSpPr/>
            <p:nvPr/>
          </p:nvGrpSpPr>
          <p:grpSpPr>
            <a:xfrm>
              <a:off x="11662673" y="499894"/>
              <a:ext cx="186041" cy="1133803"/>
              <a:chOff x="5559847" y="2479549"/>
              <a:chExt cx="521110" cy="3175843"/>
            </a:xfrm>
            <a:solidFill>
              <a:schemeClr val="accent1"/>
            </a:solidFill>
          </p:grpSpPr>
          <p:sp>
            <p:nvSpPr>
              <p:cNvPr id="20" name="等腰三角形 19"/>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等腰三角形 20"/>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等腰三角形 21"/>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等腰三角形 22"/>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等腰三角形 23"/>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p:cNvGrpSpPr/>
            <p:nvPr/>
          </p:nvGrpSpPr>
          <p:grpSpPr>
            <a:xfrm>
              <a:off x="371707" y="5333365"/>
              <a:ext cx="186041" cy="1133803"/>
              <a:chOff x="5559847" y="2479549"/>
              <a:chExt cx="521110" cy="3175843"/>
            </a:xfrm>
            <a:solidFill>
              <a:schemeClr val="accent1"/>
            </a:solidFill>
          </p:grpSpPr>
          <p:sp>
            <p:nvSpPr>
              <p:cNvPr id="15" name="等腰三角形 14"/>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等腰三角形 15"/>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等腰三角形 16"/>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等腰三角形 17"/>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等腰三角形 18"/>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25" name="组合 24"/>
          <p:cNvGrpSpPr/>
          <p:nvPr userDrawn="1"/>
        </p:nvGrpSpPr>
        <p:grpSpPr>
          <a:xfrm>
            <a:off x="10757221" y="5846823"/>
            <a:ext cx="767416" cy="433219"/>
            <a:chOff x="4468761" y="1799303"/>
            <a:chExt cx="914400" cy="516194"/>
          </a:xfrm>
          <a:solidFill>
            <a:schemeClr val="accent1">
              <a:lumMod val="20000"/>
              <a:lumOff val="80000"/>
            </a:schemeClr>
          </a:solidFill>
        </p:grpSpPr>
        <p:sp>
          <p:nvSpPr>
            <p:cNvPr id="26" name="矩形 25"/>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矩形 26"/>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矩形 27"/>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6"/>
          <p:cNvSpPr/>
          <p:nvPr/>
        </p:nvSpPr>
        <p:spPr>
          <a:xfrm>
            <a:off x="436306" y="390832"/>
            <a:ext cx="11319388" cy="60763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4" name="组合 23"/>
          <p:cNvGrpSpPr/>
          <p:nvPr userDrawn="1"/>
        </p:nvGrpSpPr>
        <p:grpSpPr>
          <a:xfrm>
            <a:off x="10950497" y="2"/>
            <a:ext cx="1270457" cy="2291617"/>
            <a:chOff x="10950497" y="2"/>
            <a:chExt cx="1270457" cy="2291617"/>
          </a:xfrm>
        </p:grpSpPr>
        <p:sp>
          <p:nvSpPr>
            <p:cNvPr id="8" name="任意多边形: 形状 7"/>
            <p:cNvSpPr/>
            <p:nvPr/>
          </p:nvSpPr>
          <p:spPr>
            <a:xfrm>
              <a:off x="10950497" y="2"/>
              <a:ext cx="1270457" cy="979178"/>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2" name="组合 11"/>
            <p:cNvGrpSpPr/>
            <p:nvPr/>
          </p:nvGrpSpPr>
          <p:grpSpPr>
            <a:xfrm>
              <a:off x="11379690" y="1157816"/>
              <a:ext cx="186041" cy="1133803"/>
              <a:chOff x="5559847" y="2479549"/>
              <a:chExt cx="521110" cy="3175843"/>
            </a:xfrm>
            <a:solidFill>
              <a:schemeClr val="accent1"/>
            </a:solidFill>
          </p:grpSpPr>
          <p:sp>
            <p:nvSpPr>
              <p:cNvPr id="19" name="等腰三角形 18"/>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等腰三角形 19"/>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等腰三角形 20"/>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等腰三角形 21"/>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等腰三角形 22"/>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25" name="组合 24"/>
          <p:cNvGrpSpPr/>
          <p:nvPr userDrawn="1"/>
        </p:nvGrpSpPr>
        <p:grpSpPr>
          <a:xfrm rot="10800000">
            <a:off x="1" y="4566383"/>
            <a:ext cx="1270457" cy="2291617"/>
            <a:chOff x="10950497" y="2"/>
            <a:chExt cx="1270457" cy="2291617"/>
          </a:xfrm>
        </p:grpSpPr>
        <p:sp>
          <p:nvSpPr>
            <p:cNvPr id="26" name="任意多边形: 形状 25"/>
            <p:cNvSpPr/>
            <p:nvPr/>
          </p:nvSpPr>
          <p:spPr>
            <a:xfrm>
              <a:off x="10950497" y="2"/>
              <a:ext cx="1270457" cy="979178"/>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7" name="组合 26"/>
            <p:cNvGrpSpPr/>
            <p:nvPr/>
          </p:nvGrpSpPr>
          <p:grpSpPr>
            <a:xfrm>
              <a:off x="11379690" y="1157816"/>
              <a:ext cx="186041" cy="1133803"/>
              <a:chOff x="5559847" y="2479549"/>
              <a:chExt cx="521110" cy="3175843"/>
            </a:xfrm>
            <a:solidFill>
              <a:schemeClr val="accent1"/>
            </a:solidFill>
          </p:grpSpPr>
          <p:sp>
            <p:nvSpPr>
              <p:cNvPr id="28" name="等腰三角形 27"/>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等腰三角形 28"/>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等腰三角形 29"/>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等腰三角形 30"/>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等腰三角形 31"/>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9" name="椭圆 8"/>
          <p:cNvSpPr/>
          <p:nvPr/>
        </p:nvSpPr>
        <p:spPr>
          <a:xfrm>
            <a:off x="10650680" y="597491"/>
            <a:ext cx="395123" cy="3951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10"/>
          <p:cNvSpPr/>
          <p:nvPr/>
        </p:nvSpPr>
        <p:spPr>
          <a:xfrm>
            <a:off x="1186302" y="5864996"/>
            <a:ext cx="395123" cy="3951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3" name="组合 32"/>
          <p:cNvGrpSpPr/>
          <p:nvPr userDrawn="1"/>
        </p:nvGrpSpPr>
        <p:grpSpPr>
          <a:xfrm>
            <a:off x="10889597" y="5858219"/>
            <a:ext cx="676134" cy="381689"/>
            <a:chOff x="4468761" y="1799303"/>
            <a:chExt cx="914400" cy="516194"/>
          </a:xfrm>
          <a:solidFill>
            <a:schemeClr val="accent1">
              <a:lumMod val="20000"/>
              <a:lumOff val="80000"/>
            </a:schemeClr>
          </a:solidFill>
        </p:grpSpPr>
        <p:sp>
          <p:nvSpPr>
            <p:cNvPr id="34" name="矩形 3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矩形 3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3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436306" y="390832"/>
            <a:ext cx="11319388" cy="60763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形状 6"/>
          <p:cNvSpPr/>
          <p:nvPr/>
        </p:nvSpPr>
        <p:spPr>
          <a:xfrm>
            <a:off x="11379690" y="2"/>
            <a:ext cx="841264" cy="648387"/>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2" name="组合 31"/>
          <p:cNvGrpSpPr/>
          <p:nvPr userDrawn="1"/>
        </p:nvGrpSpPr>
        <p:grpSpPr>
          <a:xfrm>
            <a:off x="11859995" y="797633"/>
            <a:ext cx="216293" cy="1527440"/>
            <a:chOff x="11349438" y="764179"/>
            <a:chExt cx="216293" cy="1527440"/>
          </a:xfrm>
        </p:grpSpPr>
        <p:sp>
          <p:nvSpPr>
            <p:cNvPr id="9" name="等腰三角形 8"/>
            <p:cNvSpPr/>
            <p:nvPr/>
          </p:nvSpPr>
          <p:spPr>
            <a:xfrm>
              <a:off x="11379690" y="1157816"/>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等腰三角形 9"/>
            <p:cNvSpPr/>
            <p:nvPr/>
          </p:nvSpPr>
          <p:spPr>
            <a:xfrm>
              <a:off x="11379690" y="1401172"/>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等腰三角形 10"/>
            <p:cNvSpPr/>
            <p:nvPr/>
          </p:nvSpPr>
          <p:spPr>
            <a:xfrm>
              <a:off x="11379690" y="1644528"/>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等腰三角形 11"/>
            <p:cNvSpPr/>
            <p:nvPr/>
          </p:nvSpPr>
          <p:spPr>
            <a:xfrm>
              <a:off x="11379690" y="1887884"/>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等腰三角形 12"/>
            <p:cNvSpPr/>
            <p:nvPr/>
          </p:nvSpPr>
          <p:spPr>
            <a:xfrm>
              <a:off x="11379690" y="2131239"/>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21"/>
            <p:cNvSpPr/>
            <p:nvPr/>
          </p:nvSpPr>
          <p:spPr>
            <a:xfrm>
              <a:off x="11349438" y="764179"/>
              <a:ext cx="216293" cy="216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3" name="任意多边形: 形状 42"/>
          <p:cNvSpPr/>
          <p:nvPr userDrawn="1"/>
        </p:nvSpPr>
        <p:spPr>
          <a:xfrm rot="10800000">
            <a:off x="1" y="6209613"/>
            <a:ext cx="841264" cy="648387"/>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4" name="组合 43"/>
          <p:cNvGrpSpPr/>
          <p:nvPr userDrawn="1"/>
        </p:nvGrpSpPr>
        <p:grpSpPr>
          <a:xfrm rot="10800000">
            <a:off x="110007" y="4544081"/>
            <a:ext cx="216293" cy="1527440"/>
            <a:chOff x="11349438" y="764179"/>
            <a:chExt cx="216293" cy="1527440"/>
          </a:xfrm>
        </p:grpSpPr>
        <p:sp>
          <p:nvSpPr>
            <p:cNvPr id="45" name="等腰三角形 44"/>
            <p:cNvSpPr/>
            <p:nvPr/>
          </p:nvSpPr>
          <p:spPr>
            <a:xfrm>
              <a:off x="11379690" y="1157816"/>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等腰三角形 45"/>
            <p:cNvSpPr/>
            <p:nvPr/>
          </p:nvSpPr>
          <p:spPr>
            <a:xfrm>
              <a:off x="11379690" y="1401172"/>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等腰三角形 46"/>
            <p:cNvSpPr/>
            <p:nvPr/>
          </p:nvSpPr>
          <p:spPr>
            <a:xfrm>
              <a:off x="11379690" y="1644528"/>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等腰三角形 47"/>
            <p:cNvSpPr/>
            <p:nvPr/>
          </p:nvSpPr>
          <p:spPr>
            <a:xfrm>
              <a:off x="11379690" y="1887884"/>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等腰三角形 48"/>
            <p:cNvSpPr/>
            <p:nvPr/>
          </p:nvSpPr>
          <p:spPr>
            <a:xfrm>
              <a:off x="11379690" y="2131239"/>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49"/>
            <p:cNvSpPr/>
            <p:nvPr/>
          </p:nvSpPr>
          <p:spPr>
            <a:xfrm>
              <a:off x="11349438" y="764179"/>
              <a:ext cx="216293" cy="216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610237" y="5790594"/>
            <a:ext cx="914400" cy="516194"/>
            <a:chOff x="4468761" y="1799303"/>
            <a:chExt cx="914400" cy="516194"/>
          </a:xfrm>
          <a:solidFill>
            <a:schemeClr val="accent1">
              <a:lumMod val="20000"/>
              <a:lumOff val="80000"/>
            </a:schemeClr>
          </a:solidFill>
        </p:grpSpPr>
        <p:sp>
          <p:nvSpPr>
            <p:cNvPr id="11" name="矩形 10"/>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 name="矩形 11"/>
            <p:cNvSpPr/>
            <p:nvPr/>
          </p:nvSpPr>
          <p:spPr>
            <a:xfrm>
              <a:off x="4468761" y="1999942"/>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3" name="矩形 12"/>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46" name="矩形 45"/>
          <p:cNvSpPr/>
          <p:nvPr/>
        </p:nvSpPr>
        <p:spPr>
          <a:xfrm>
            <a:off x="2294317" y="2478826"/>
            <a:ext cx="7603367" cy="1066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r>
              <a:rPr lang="zh-CN" altLang="en-US" sz="5400" b="1" dirty="0">
                <a:solidFill>
                  <a:schemeClr val="tx1"/>
                </a:solidFill>
                <a:cs typeface="+mn-ea"/>
                <a:sym typeface="+mn-lt"/>
              </a:rPr>
              <a:t>基于</a:t>
            </a:r>
            <a:r>
              <a:rPr lang="en-US" altLang="zh-CN" sz="5400" b="1" dirty="0">
                <a:solidFill>
                  <a:schemeClr val="tx1"/>
                </a:solidFill>
                <a:cs typeface="+mn-ea"/>
                <a:sym typeface="+mn-lt"/>
              </a:rPr>
              <a:t> PySpark </a:t>
            </a:r>
            <a:r>
              <a:rPr lang="zh-CN" altLang="en-US" sz="5400" b="1" dirty="0">
                <a:solidFill>
                  <a:schemeClr val="tx1"/>
                </a:solidFill>
                <a:cs typeface="+mn-ea"/>
                <a:sym typeface="+mn-lt"/>
              </a:rPr>
              <a:t>的葡萄牙银行定期存款认购预测</a:t>
            </a:r>
            <a:endParaRPr lang="zh-CN" altLang="en-US" sz="5400" b="1" dirty="0">
              <a:solidFill>
                <a:schemeClr val="tx1"/>
              </a:solidFill>
              <a:cs typeface="+mn-ea"/>
              <a:sym typeface="+mn-lt"/>
            </a:endParaRPr>
          </a:p>
        </p:txBody>
      </p:sp>
      <p:sp>
        <p:nvSpPr>
          <p:cNvPr id="48" name="文本框 21"/>
          <p:cNvSpPr txBox="1"/>
          <p:nvPr/>
        </p:nvSpPr>
        <p:spPr>
          <a:xfrm>
            <a:off x="2383340" y="3976102"/>
            <a:ext cx="7425319" cy="475615"/>
          </a:xfrm>
          <a:prstGeom prst="rect">
            <a:avLst/>
          </a:prstGeom>
          <a:noFill/>
          <a:ln>
            <a:noFill/>
          </a:ln>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000"/>
              </a:lnSpc>
            </a:pPr>
            <a:r>
              <a:rPr lang="en-US" altLang="zh-CN" sz="2000" spc="600" dirty="0">
                <a:solidFill>
                  <a:schemeClr val="accent1"/>
                </a:solidFill>
                <a:cs typeface="+mn-ea"/>
                <a:sym typeface="+mn-lt"/>
              </a:rPr>
              <a:t>22</a:t>
            </a:r>
            <a:r>
              <a:rPr lang="zh-CN" altLang="en-US" sz="2000" spc="600" dirty="0">
                <a:solidFill>
                  <a:schemeClr val="accent1"/>
                </a:solidFill>
                <a:cs typeface="+mn-ea"/>
                <a:sym typeface="+mn-lt"/>
              </a:rPr>
              <a:t>大数据 </a:t>
            </a:r>
            <a:r>
              <a:rPr lang="en-US" altLang="zh-CN" sz="2000" spc="600" dirty="0">
                <a:solidFill>
                  <a:schemeClr val="accent1"/>
                </a:solidFill>
                <a:cs typeface="+mn-ea"/>
                <a:sym typeface="+mn-lt"/>
              </a:rPr>
              <a:t>PySpark</a:t>
            </a:r>
            <a:r>
              <a:rPr lang="zh-CN" altLang="en-US" sz="2000" spc="600" dirty="0">
                <a:solidFill>
                  <a:schemeClr val="accent1"/>
                </a:solidFill>
                <a:cs typeface="+mn-ea"/>
                <a:sym typeface="+mn-lt"/>
              </a:rPr>
              <a:t>葡行存款预测队</a:t>
            </a:r>
            <a:endParaRPr lang="zh-CN" altLang="en-US" sz="2000" spc="600" dirty="0">
              <a:solidFill>
                <a:schemeClr val="accent1"/>
              </a:solidFill>
              <a:cs typeface="+mn-ea"/>
              <a:sym typeface="+mn-lt"/>
            </a:endParaRPr>
          </a:p>
        </p:txBody>
      </p:sp>
      <p:cxnSp>
        <p:nvCxnSpPr>
          <p:cNvPr id="60" name="直接连接符 59"/>
          <p:cNvCxnSpPr/>
          <p:nvPr/>
        </p:nvCxnSpPr>
        <p:spPr>
          <a:xfrm>
            <a:off x="2383341" y="4542781"/>
            <a:ext cx="742531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pic>
        <p:nvPicPr>
          <p:cNvPr id="6" name="图片 5" descr="upload_post_object_v2_447141287"/>
          <p:cNvPicPr>
            <a:picLocks noChangeAspect="1"/>
          </p:cNvPicPr>
          <p:nvPr/>
        </p:nvPicPr>
        <p:blipFill>
          <a:blip r:embed="rId1"/>
          <a:stretch>
            <a:fillRect/>
          </a:stretch>
        </p:blipFill>
        <p:spPr>
          <a:xfrm>
            <a:off x="3186990" y="469296"/>
            <a:ext cx="8834725" cy="3736047"/>
          </a:xfrm>
          <a:prstGeom prst="rect">
            <a:avLst/>
          </a:prstGeom>
        </p:spPr>
      </p:pic>
      <p:pic>
        <p:nvPicPr>
          <p:cNvPr id="7" name="图片 6" descr="upload_post_object_v2_3731625438"/>
          <p:cNvPicPr>
            <a:picLocks noChangeAspect="1"/>
          </p:cNvPicPr>
          <p:nvPr/>
        </p:nvPicPr>
        <p:blipFill>
          <a:blip r:embed="rId2"/>
          <a:stretch>
            <a:fillRect/>
          </a:stretch>
        </p:blipFill>
        <p:spPr>
          <a:xfrm>
            <a:off x="1520355" y="4333371"/>
            <a:ext cx="8834749" cy="2232946"/>
          </a:xfrm>
          <a:prstGeom prst="rect">
            <a:avLst/>
          </a:prstGeom>
        </p:spPr>
      </p:pic>
      <p:sp>
        <p:nvSpPr>
          <p:cNvPr id="8" name="文本框 7"/>
          <p:cNvSpPr txBox="1"/>
          <p:nvPr userDrawn="1"/>
        </p:nvSpPr>
        <p:spPr>
          <a:xfrm>
            <a:off x="1343260" y="2265957"/>
            <a:ext cx="843280" cy="491490"/>
          </a:xfrm>
          <a:prstGeom prst="rect">
            <a:avLst/>
          </a:prstGeom>
        </p:spPr>
        <p:txBody>
          <a:bodyPr wrap="none" rtlCol="0">
            <a:spAutoFit/>
          </a:bodyPr>
          <a:p>
            <a:r>
              <a:rPr lang="zh-CN" altLang="en-US" sz="2600"/>
              <a:t>结果</a:t>
            </a:r>
            <a:endParaRPr lang="zh-CN" altLang="en-US" sz="2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cs typeface="+mn-ea"/>
                <a:sym typeface="+mn-lt"/>
              </a:rPr>
              <a:t>PART 02</a:t>
            </a:r>
            <a:endParaRPr lang="zh-CN" altLang="en-US" sz="3200" b="1" dirty="0">
              <a:cs typeface="+mn-ea"/>
              <a:sym typeface="+mn-lt"/>
            </a:endParaRPr>
          </a:p>
        </p:txBody>
      </p:sp>
      <p:sp>
        <p:nvSpPr>
          <p:cNvPr id="10" name="Footer Text"/>
          <p:cNvSpPr txBox="1"/>
          <p:nvPr/>
        </p:nvSpPr>
        <p:spPr>
          <a:xfrm>
            <a:off x="4448188" y="3282921"/>
            <a:ext cx="3295624"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cs typeface="+mn-ea"/>
                <a:sym typeface="+mn-lt"/>
              </a:rPr>
              <a:t>各模型展示</a:t>
            </a:r>
            <a:endParaRPr lang="zh-CN" altLang="en-US" sz="3600" b="1" dirty="0">
              <a:cs typeface="+mn-ea"/>
              <a:sym typeface="+mn-lt"/>
            </a:endParaRPr>
          </a:p>
        </p:txBody>
      </p:sp>
      <p:sp>
        <p:nvSpPr>
          <p:cNvPr id="11" name="矩形 10"/>
          <p:cNvSpPr/>
          <p:nvPr/>
        </p:nvSpPr>
        <p:spPr>
          <a:xfrm>
            <a:off x="4448188" y="3813170"/>
            <a:ext cx="3295624"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200" dirty="0">
                <a:cs typeface="+mn-ea"/>
                <a:sym typeface="+mn-lt"/>
              </a:rPr>
              <a:t>Each model is displayed</a:t>
            </a:r>
            <a:endParaRPr lang="en-US" altLang="zh-CN" sz="1200" dirty="0">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林悦：多层感知器</a:t>
            </a:r>
            <a:endParaRPr lang="zh-CN" altLang="en-US" sz="2800" dirty="0">
              <a:cs typeface="+mn-ea"/>
              <a:sym typeface="+mn-lt"/>
            </a:endParaRPr>
          </a:p>
        </p:txBody>
      </p:sp>
      <p:pic>
        <p:nvPicPr>
          <p:cNvPr id="19" name="图片 18" descr="upload_post_object_v2_2695799923"/>
          <p:cNvPicPr>
            <a:picLocks noChangeAspect="1"/>
          </p:cNvPicPr>
          <p:nvPr/>
        </p:nvPicPr>
        <p:blipFill>
          <a:blip r:embed="rId1"/>
          <a:stretch>
            <a:fillRect/>
          </a:stretch>
        </p:blipFill>
        <p:spPr>
          <a:xfrm>
            <a:off x="0" y="1369123"/>
            <a:ext cx="6884056" cy="4816754"/>
          </a:xfrm>
          <a:prstGeom prst="rect">
            <a:avLst/>
          </a:prstGeom>
        </p:spPr>
      </p:pic>
      <p:pic>
        <p:nvPicPr>
          <p:cNvPr id="21" name="图片 20" descr="upload_post_object_v2_1123024194"/>
          <p:cNvPicPr>
            <a:picLocks noChangeAspect="1"/>
          </p:cNvPicPr>
          <p:nvPr/>
        </p:nvPicPr>
        <p:blipFill>
          <a:blip r:embed="rId2"/>
          <a:stretch>
            <a:fillRect/>
          </a:stretch>
        </p:blipFill>
        <p:spPr>
          <a:xfrm>
            <a:off x="4503127" y="2098469"/>
            <a:ext cx="7621159" cy="44254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林悦：多层感知器</a:t>
            </a:r>
            <a:endParaRPr lang="zh-CN" altLang="en-US" sz="2800" dirty="0">
              <a:cs typeface="+mn-ea"/>
              <a:sym typeface="+mn-lt"/>
            </a:endParaRPr>
          </a:p>
        </p:txBody>
      </p:sp>
      <p:pic>
        <p:nvPicPr>
          <p:cNvPr id="6" name="图片 5" descr="upload_post_object_v2_714889741"/>
          <p:cNvPicPr>
            <a:picLocks noChangeAspect="1"/>
          </p:cNvPicPr>
          <p:nvPr/>
        </p:nvPicPr>
        <p:blipFill>
          <a:blip r:embed="rId1"/>
          <a:stretch>
            <a:fillRect/>
          </a:stretch>
        </p:blipFill>
        <p:spPr>
          <a:xfrm>
            <a:off x="86357" y="1356327"/>
            <a:ext cx="5809457" cy="5322535"/>
          </a:xfrm>
          <a:prstGeom prst="rect">
            <a:avLst/>
          </a:prstGeom>
        </p:spPr>
      </p:pic>
      <p:pic>
        <p:nvPicPr>
          <p:cNvPr id="7" name="图片 6" descr="upload_post_object_v2_1276888087"/>
          <p:cNvPicPr>
            <a:picLocks noChangeAspect="1"/>
          </p:cNvPicPr>
          <p:nvPr/>
        </p:nvPicPr>
        <p:blipFill>
          <a:blip r:embed="rId2"/>
          <a:stretch>
            <a:fillRect/>
          </a:stretch>
        </p:blipFill>
        <p:spPr>
          <a:xfrm>
            <a:off x="4958784" y="1852662"/>
            <a:ext cx="7003972" cy="43297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林悦：多层感知器</a:t>
            </a:r>
            <a:endParaRPr lang="zh-CN" altLang="en-US" sz="2800" dirty="0">
              <a:cs typeface="+mn-ea"/>
              <a:sym typeface="+mn-lt"/>
            </a:endParaRPr>
          </a:p>
        </p:txBody>
      </p:sp>
      <p:pic>
        <p:nvPicPr>
          <p:cNvPr id="6" name="图片 5" descr="upload_post_object_v2_1623492235"/>
          <p:cNvPicPr>
            <a:picLocks noChangeAspect="1"/>
          </p:cNvPicPr>
          <p:nvPr/>
        </p:nvPicPr>
        <p:blipFill>
          <a:blip r:embed="rId1"/>
          <a:stretch>
            <a:fillRect/>
          </a:stretch>
        </p:blipFill>
        <p:spPr>
          <a:xfrm>
            <a:off x="1100672" y="1307077"/>
            <a:ext cx="9121083" cy="50926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林悦：多层感知器</a:t>
            </a:r>
            <a:endParaRPr lang="zh-CN" altLang="en-US" sz="2800" dirty="0">
              <a:cs typeface="+mn-ea"/>
              <a:sym typeface="+mn-lt"/>
            </a:endParaRPr>
          </a:p>
        </p:txBody>
      </p:sp>
      <p:pic>
        <p:nvPicPr>
          <p:cNvPr id="6" name="图片 5" descr="upload_post_object_v2_3222900330"/>
          <p:cNvPicPr>
            <a:picLocks noChangeAspect="1"/>
          </p:cNvPicPr>
          <p:nvPr/>
        </p:nvPicPr>
        <p:blipFill>
          <a:blip r:embed="rId1"/>
          <a:stretch>
            <a:fillRect/>
          </a:stretch>
        </p:blipFill>
        <p:spPr>
          <a:xfrm>
            <a:off x="187839" y="1140722"/>
            <a:ext cx="5606494" cy="5616833"/>
          </a:xfrm>
          <a:prstGeom prst="rect">
            <a:avLst/>
          </a:prstGeom>
        </p:spPr>
      </p:pic>
      <p:pic>
        <p:nvPicPr>
          <p:cNvPr id="7" name="图片 6" descr="upload_post_object_v2_2649091563"/>
          <p:cNvPicPr>
            <a:picLocks noChangeAspect="1"/>
          </p:cNvPicPr>
          <p:nvPr/>
        </p:nvPicPr>
        <p:blipFill>
          <a:blip r:embed="rId2"/>
          <a:stretch>
            <a:fillRect/>
          </a:stretch>
        </p:blipFill>
        <p:spPr>
          <a:xfrm>
            <a:off x="5794332" y="0"/>
            <a:ext cx="6319703" cy="4550478"/>
          </a:xfrm>
          <a:prstGeom prst="rect">
            <a:avLst/>
          </a:prstGeom>
        </p:spPr>
      </p:pic>
      <p:pic>
        <p:nvPicPr>
          <p:cNvPr id="8" name="图片 7" descr="upload_post_object_v2_164442949"/>
          <p:cNvPicPr>
            <a:picLocks noChangeAspect="1"/>
          </p:cNvPicPr>
          <p:nvPr/>
        </p:nvPicPr>
        <p:blipFill>
          <a:blip r:embed="rId3"/>
          <a:stretch>
            <a:fillRect/>
          </a:stretch>
        </p:blipFill>
        <p:spPr>
          <a:xfrm>
            <a:off x="5780257" y="4550478"/>
            <a:ext cx="6333792" cy="23075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李</a:t>
            </a:r>
            <a:r>
              <a:rPr lang="zh-CN" altLang="en-US" sz="2800" dirty="0">
                <a:cs typeface="Arial" panose="020B0604020202020204" pitchFamily="34" charset="0"/>
                <a:sym typeface="+mn-lt"/>
              </a:rPr>
              <a:t>育茵</a:t>
            </a:r>
            <a:r>
              <a:rPr lang="zh-CN" altLang="en-US" sz="2800" dirty="0">
                <a:cs typeface="+mn-ea"/>
                <a:sym typeface="+mn-lt"/>
              </a:rPr>
              <a:t>：</a:t>
            </a:r>
            <a:r>
              <a:rPr lang="zh-CN" altLang="en-US" sz="2800" dirty="0">
                <a:cs typeface="Arial" panose="020B0604020202020204" pitchFamily="34" charset="0"/>
                <a:sym typeface="+mn-lt"/>
              </a:rPr>
              <a:t>随机森林</a:t>
            </a:r>
            <a:endParaRPr lang="zh-CN" altLang="en-US" sz="2800" dirty="0">
              <a:cs typeface="+mn-ea"/>
              <a:sym typeface="+mn-lt"/>
            </a:endParaRPr>
          </a:p>
        </p:txBody>
      </p:sp>
      <p:pic>
        <p:nvPicPr>
          <p:cNvPr id="6" name="图片 5" descr="upload_post_object_v2_3887904284"/>
          <p:cNvPicPr>
            <a:picLocks noChangeAspect="1"/>
          </p:cNvPicPr>
          <p:nvPr/>
        </p:nvPicPr>
        <p:blipFill>
          <a:blip r:embed="rId1"/>
          <a:stretch>
            <a:fillRect/>
          </a:stretch>
        </p:blipFill>
        <p:spPr>
          <a:xfrm>
            <a:off x="477209" y="1428510"/>
            <a:ext cx="5916753" cy="4409852"/>
          </a:xfrm>
          <a:prstGeom prst="rect">
            <a:avLst/>
          </a:prstGeom>
        </p:spPr>
      </p:pic>
      <p:pic>
        <p:nvPicPr>
          <p:cNvPr id="7" name="图片 6" descr="upload_post_object_v2_1457503589"/>
          <p:cNvPicPr>
            <a:picLocks noChangeAspect="1"/>
          </p:cNvPicPr>
          <p:nvPr/>
        </p:nvPicPr>
        <p:blipFill>
          <a:blip r:embed="rId2"/>
          <a:stretch>
            <a:fillRect/>
          </a:stretch>
        </p:blipFill>
        <p:spPr>
          <a:xfrm>
            <a:off x="5383952" y="1967852"/>
            <a:ext cx="6017569" cy="46265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李</a:t>
            </a:r>
            <a:r>
              <a:rPr lang="zh-CN" altLang="en-US" sz="2800" dirty="0">
                <a:cs typeface="Arial" panose="020B0604020202020204" pitchFamily="34" charset="0"/>
                <a:sym typeface="+mn-lt"/>
              </a:rPr>
              <a:t>育茵</a:t>
            </a:r>
            <a:r>
              <a:rPr lang="zh-CN" altLang="en-US" sz="2800" dirty="0">
                <a:cs typeface="+mn-ea"/>
                <a:sym typeface="+mn-lt"/>
              </a:rPr>
              <a:t>：</a:t>
            </a:r>
            <a:r>
              <a:rPr lang="zh-CN" altLang="en-US" sz="2800" dirty="0">
                <a:cs typeface="Arial" panose="020B0604020202020204" pitchFamily="34" charset="0"/>
                <a:sym typeface="+mn-lt"/>
              </a:rPr>
              <a:t>随机森林</a:t>
            </a:r>
            <a:endParaRPr lang="zh-CN" altLang="en-US" sz="2800" dirty="0">
              <a:cs typeface="+mn-ea"/>
              <a:sym typeface="+mn-lt"/>
            </a:endParaRPr>
          </a:p>
        </p:txBody>
      </p:sp>
      <p:pic>
        <p:nvPicPr>
          <p:cNvPr id="6" name="图片 5" descr="upload_post_object_v2_4202162785"/>
          <p:cNvPicPr>
            <a:picLocks noChangeAspect="1"/>
          </p:cNvPicPr>
          <p:nvPr/>
        </p:nvPicPr>
        <p:blipFill>
          <a:blip r:embed="rId1"/>
          <a:stretch>
            <a:fillRect/>
          </a:stretch>
        </p:blipFill>
        <p:spPr>
          <a:xfrm>
            <a:off x="604305" y="1243037"/>
            <a:ext cx="5901339" cy="4578625"/>
          </a:xfrm>
          <a:prstGeom prst="rect">
            <a:avLst/>
          </a:prstGeom>
        </p:spPr>
      </p:pic>
      <p:pic>
        <p:nvPicPr>
          <p:cNvPr id="8" name="图片 7" descr="upload_post_object_v2_2697539757"/>
          <p:cNvPicPr>
            <a:picLocks noChangeAspect="1"/>
          </p:cNvPicPr>
          <p:nvPr/>
        </p:nvPicPr>
        <p:blipFill>
          <a:blip r:embed="rId2"/>
          <a:stretch>
            <a:fillRect/>
          </a:stretch>
        </p:blipFill>
        <p:spPr>
          <a:xfrm>
            <a:off x="5360125" y="2109815"/>
            <a:ext cx="6329180" cy="40651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李</a:t>
            </a:r>
            <a:r>
              <a:rPr lang="zh-CN" altLang="en-US" sz="2800" dirty="0">
                <a:cs typeface="Arial" panose="020B0604020202020204" pitchFamily="34" charset="0"/>
                <a:sym typeface="+mn-lt"/>
              </a:rPr>
              <a:t>育茵</a:t>
            </a:r>
            <a:r>
              <a:rPr lang="zh-CN" altLang="en-US" sz="2800" dirty="0">
                <a:cs typeface="+mn-ea"/>
                <a:sym typeface="+mn-lt"/>
              </a:rPr>
              <a:t>：</a:t>
            </a:r>
            <a:r>
              <a:rPr lang="zh-CN" altLang="en-US" sz="2800" dirty="0">
                <a:cs typeface="Arial" panose="020B0604020202020204" pitchFamily="34" charset="0"/>
                <a:sym typeface="+mn-lt"/>
              </a:rPr>
              <a:t>随机森林</a:t>
            </a:r>
            <a:endParaRPr lang="zh-CN" altLang="en-US" sz="2800" dirty="0">
              <a:cs typeface="+mn-ea"/>
              <a:sym typeface="+mn-lt"/>
            </a:endParaRPr>
          </a:p>
        </p:txBody>
      </p:sp>
      <p:pic>
        <p:nvPicPr>
          <p:cNvPr id="7" name="图片 6" descr="upload_post_object_v2_2494280752"/>
          <p:cNvPicPr>
            <a:picLocks noChangeAspect="1"/>
          </p:cNvPicPr>
          <p:nvPr/>
        </p:nvPicPr>
        <p:blipFill>
          <a:blip r:embed="rId1"/>
          <a:stretch>
            <a:fillRect/>
          </a:stretch>
        </p:blipFill>
        <p:spPr>
          <a:xfrm>
            <a:off x="520374" y="1203448"/>
            <a:ext cx="6157227" cy="4451007"/>
          </a:xfrm>
          <a:prstGeom prst="rect">
            <a:avLst/>
          </a:prstGeom>
        </p:spPr>
      </p:pic>
      <p:pic>
        <p:nvPicPr>
          <p:cNvPr id="9" name="图片 8" descr="upload_post_object_v2_1786462341"/>
          <p:cNvPicPr>
            <a:picLocks noChangeAspect="1"/>
          </p:cNvPicPr>
          <p:nvPr/>
        </p:nvPicPr>
        <p:blipFill>
          <a:blip r:embed="rId2"/>
          <a:stretch>
            <a:fillRect/>
          </a:stretch>
        </p:blipFill>
        <p:spPr>
          <a:xfrm>
            <a:off x="6038917" y="2071064"/>
            <a:ext cx="5576393" cy="43166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李</a:t>
            </a:r>
            <a:r>
              <a:rPr lang="zh-CN" altLang="en-US" sz="2800" dirty="0">
                <a:cs typeface="Arial" panose="020B0604020202020204" pitchFamily="34" charset="0"/>
                <a:sym typeface="+mn-lt"/>
              </a:rPr>
              <a:t>育茵</a:t>
            </a:r>
            <a:r>
              <a:rPr lang="zh-CN" altLang="en-US" sz="2800" dirty="0">
                <a:cs typeface="+mn-ea"/>
                <a:sym typeface="+mn-lt"/>
              </a:rPr>
              <a:t>：</a:t>
            </a:r>
            <a:r>
              <a:rPr lang="zh-CN" altLang="en-US" sz="2800" dirty="0">
                <a:cs typeface="Arial" panose="020B0604020202020204" pitchFamily="34" charset="0"/>
                <a:sym typeface="+mn-lt"/>
              </a:rPr>
              <a:t>随机森林</a:t>
            </a:r>
            <a:endParaRPr lang="zh-CN" altLang="en-US" sz="2800" dirty="0">
              <a:cs typeface="+mn-ea"/>
              <a:sym typeface="+mn-lt"/>
            </a:endParaRPr>
          </a:p>
        </p:txBody>
      </p:sp>
      <p:pic>
        <p:nvPicPr>
          <p:cNvPr id="6" name="图片 5" descr="upload_post_object_v2_32297620"/>
          <p:cNvPicPr>
            <a:picLocks noChangeAspect="1"/>
          </p:cNvPicPr>
          <p:nvPr/>
        </p:nvPicPr>
        <p:blipFill>
          <a:blip r:embed="rId1"/>
          <a:stretch>
            <a:fillRect/>
          </a:stretch>
        </p:blipFill>
        <p:spPr>
          <a:xfrm>
            <a:off x="537160" y="1426404"/>
            <a:ext cx="7507434" cy="4146685"/>
          </a:xfrm>
          <a:prstGeom prst="rect">
            <a:avLst/>
          </a:prstGeom>
        </p:spPr>
      </p:pic>
      <p:pic>
        <p:nvPicPr>
          <p:cNvPr id="8" name="图片 7" descr="upload_post_object_v2_2339888291"/>
          <p:cNvPicPr>
            <a:picLocks noChangeAspect="1"/>
          </p:cNvPicPr>
          <p:nvPr/>
        </p:nvPicPr>
        <p:blipFill>
          <a:blip r:embed="rId2"/>
          <a:stretch>
            <a:fillRect/>
          </a:stretch>
        </p:blipFill>
        <p:spPr>
          <a:xfrm>
            <a:off x="5407572" y="3649528"/>
            <a:ext cx="5933125" cy="26930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296937" y="991160"/>
            <a:ext cx="3598126" cy="71613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200" dirty="0">
                <a:cs typeface="+mn-ea"/>
                <a:sym typeface="+mn-lt"/>
              </a:rPr>
              <a:t>目录</a:t>
            </a:r>
            <a:r>
              <a:rPr lang="en-US" altLang="zh-CN" sz="3200" dirty="0">
                <a:cs typeface="+mn-ea"/>
                <a:sym typeface="+mn-lt"/>
              </a:rPr>
              <a:t>/Contents</a:t>
            </a:r>
            <a:endParaRPr lang="en-US" altLang="zh-CN" sz="3200" dirty="0">
              <a:cs typeface="+mn-ea"/>
              <a:sym typeface="+mn-lt"/>
            </a:endParaRPr>
          </a:p>
        </p:txBody>
      </p:sp>
      <p:sp>
        <p:nvSpPr>
          <p:cNvPr id="3" name="文本框"/>
          <p:cNvSpPr/>
          <p:nvPr/>
        </p:nvSpPr>
        <p:spPr>
          <a:xfrm>
            <a:off x="1642875" y="2684559"/>
            <a:ext cx="1086878" cy="6671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cs typeface="+mn-ea"/>
                <a:sym typeface="+mn-lt"/>
              </a:rPr>
              <a:t>01</a:t>
            </a:r>
            <a:endParaRPr lang="ru-RU" sz="5400" dirty="0">
              <a:solidFill>
                <a:schemeClr val="accent1"/>
              </a:solidFill>
              <a:cs typeface="+mn-ea"/>
              <a:sym typeface="+mn-lt"/>
            </a:endParaRPr>
          </a:p>
        </p:txBody>
      </p:sp>
      <p:sp>
        <p:nvSpPr>
          <p:cNvPr id="4" name="TextBox 14"/>
          <p:cNvSpPr txBox="1"/>
          <p:nvPr/>
        </p:nvSpPr>
        <p:spPr>
          <a:xfrm>
            <a:off x="2594727" y="2726352"/>
            <a:ext cx="3294142" cy="583565"/>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数据预处理</a:t>
            </a:r>
            <a:endParaRPr lang="en-US" altLang="zh-CN" sz="3200" dirty="0">
              <a:cs typeface="+mn-ea"/>
              <a:sym typeface="+mn-lt"/>
            </a:endParaRPr>
          </a:p>
        </p:txBody>
      </p:sp>
      <p:sp>
        <p:nvSpPr>
          <p:cNvPr id="6" name="文本框"/>
          <p:cNvSpPr/>
          <p:nvPr/>
        </p:nvSpPr>
        <p:spPr>
          <a:xfrm>
            <a:off x="6120459" y="2684602"/>
            <a:ext cx="1086878" cy="6671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cs typeface="+mn-ea"/>
                <a:sym typeface="+mn-lt"/>
              </a:rPr>
              <a:t>0</a:t>
            </a:r>
            <a:r>
              <a:rPr lang="en-US" altLang="zh-CN" sz="5400" dirty="0">
                <a:solidFill>
                  <a:schemeClr val="accent1"/>
                </a:solidFill>
                <a:cs typeface="Arial" panose="020B0604020202020204" pitchFamily="34" charset="0"/>
                <a:sym typeface="+mn-lt"/>
              </a:rPr>
              <a:t>2</a:t>
            </a:r>
            <a:endParaRPr lang="ru-RU" sz="5400" dirty="0">
              <a:solidFill>
                <a:schemeClr val="accent1"/>
              </a:solidFill>
              <a:cs typeface="+mn-ea"/>
              <a:sym typeface="+mn-lt"/>
            </a:endParaRPr>
          </a:p>
        </p:txBody>
      </p:sp>
      <p:sp>
        <p:nvSpPr>
          <p:cNvPr id="9" name="TextBox 14"/>
          <p:cNvSpPr txBox="1"/>
          <p:nvPr/>
        </p:nvSpPr>
        <p:spPr>
          <a:xfrm>
            <a:off x="7122551" y="2726395"/>
            <a:ext cx="3294142" cy="583565"/>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各模型展示</a:t>
            </a:r>
            <a:endParaRPr lang="en-US" altLang="zh-CN" sz="3200" dirty="0">
              <a:cs typeface="+mn-ea"/>
              <a:sym typeface="+mn-lt"/>
            </a:endParaRPr>
          </a:p>
        </p:txBody>
      </p:sp>
      <p:sp>
        <p:nvSpPr>
          <p:cNvPr id="13" name="文本框"/>
          <p:cNvSpPr/>
          <p:nvPr/>
        </p:nvSpPr>
        <p:spPr>
          <a:xfrm>
            <a:off x="1642895" y="4010578"/>
            <a:ext cx="1086878" cy="6671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cs typeface="+mn-ea"/>
                <a:sym typeface="+mn-lt"/>
              </a:rPr>
              <a:t>0</a:t>
            </a:r>
            <a:r>
              <a:rPr lang="en-US" altLang="zh-CN" sz="5400" dirty="0">
                <a:solidFill>
                  <a:schemeClr val="accent1"/>
                </a:solidFill>
                <a:cs typeface="Arial" panose="020B0604020202020204" pitchFamily="34" charset="0"/>
                <a:sym typeface="+mn-lt"/>
              </a:rPr>
              <a:t>3</a:t>
            </a:r>
            <a:endParaRPr lang="ru-RU" sz="5400" dirty="0">
              <a:solidFill>
                <a:schemeClr val="accent1"/>
              </a:solidFill>
              <a:cs typeface="+mn-ea"/>
              <a:sym typeface="+mn-lt"/>
            </a:endParaRPr>
          </a:p>
        </p:txBody>
      </p:sp>
      <p:sp>
        <p:nvSpPr>
          <p:cNvPr id="14" name="TextBox 14"/>
          <p:cNvSpPr txBox="1"/>
          <p:nvPr/>
        </p:nvSpPr>
        <p:spPr>
          <a:xfrm>
            <a:off x="2644987" y="4052371"/>
            <a:ext cx="3294142" cy="583565"/>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模型</a:t>
            </a:r>
            <a:r>
              <a:rPr lang="zh-CN" altLang="en-US" sz="3200" dirty="0">
                <a:cs typeface="Arial" panose="020B0604020202020204" pitchFamily="34" charset="0"/>
                <a:sym typeface="+mn-lt"/>
              </a:rPr>
              <a:t>比较及选择</a:t>
            </a:r>
            <a:endParaRPr lang="en-US" altLang="zh-CN" sz="3200" dirty="0">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13" name="图片 12" descr="upload_post_object_v2_823220703"/>
          <p:cNvPicPr>
            <a:picLocks noChangeAspect="1"/>
          </p:cNvPicPr>
          <p:nvPr/>
        </p:nvPicPr>
        <p:blipFill>
          <a:blip r:embed="rId1"/>
          <a:stretch>
            <a:fillRect/>
          </a:stretch>
        </p:blipFill>
        <p:spPr>
          <a:xfrm>
            <a:off x="415506" y="1237990"/>
            <a:ext cx="5935492" cy="5217421"/>
          </a:xfrm>
          <a:prstGeom prst="rect">
            <a:avLst/>
          </a:prstGeom>
        </p:spPr>
      </p:pic>
      <p:pic>
        <p:nvPicPr>
          <p:cNvPr id="14" name="图片 13" descr="upload_post_object_v2_3714961426"/>
          <p:cNvPicPr>
            <a:picLocks noChangeAspect="1"/>
          </p:cNvPicPr>
          <p:nvPr/>
        </p:nvPicPr>
        <p:blipFill>
          <a:blip r:embed="rId2"/>
          <a:stretch>
            <a:fillRect/>
          </a:stretch>
        </p:blipFill>
        <p:spPr>
          <a:xfrm>
            <a:off x="6350977" y="1237990"/>
            <a:ext cx="5414666" cy="521737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7" name="图片 6" descr="upload_post_object_v2_2981623701"/>
          <p:cNvPicPr>
            <a:picLocks noChangeAspect="1"/>
          </p:cNvPicPr>
          <p:nvPr/>
        </p:nvPicPr>
        <p:blipFill>
          <a:blip r:embed="rId1"/>
          <a:stretch>
            <a:fillRect/>
          </a:stretch>
        </p:blipFill>
        <p:spPr>
          <a:xfrm>
            <a:off x="2202317" y="1205386"/>
            <a:ext cx="7617396" cy="52301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8" name="图片 7" descr="upload_post_object_v2_3993936961"/>
          <p:cNvPicPr>
            <a:picLocks noChangeAspect="1"/>
          </p:cNvPicPr>
          <p:nvPr/>
        </p:nvPicPr>
        <p:blipFill>
          <a:blip r:embed="rId1"/>
          <a:stretch>
            <a:fillRect/>
          </a:stretch>
        </p:blipFill>
        <p:spPr>
          <a:xfrm>
            <a:off x="1343244" y="1140765"/>
            <a:ext cx="9744190" cy="53277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9" name="图片 8" descr="upload_post_object_v2_2730424239"/>
          <p:cNvPicPr>
            <a:picLocks noChangeAspect="1"/>
          </p:cNvPicPr>
          <p:nvPr/>
        </p:nvPicPr>
        <p:blipFill>
          <a:blip r:embed="rId1"/>
          <a:stretch>
            <a:fillRect/>
          </a:stretch>
        </p:blipFill>
        <p:spPr>
          <a:xfrm>
            <a:off x="1912921" y="1140765"/>
            <a:ext cx="8366114" cy="53061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8" name="图片 7" descr="upload_post_object_v2_2514407983"/>
          <p:cNvPicPr>
            <a:picLocks noChangeAspect="1"/>
          </p:cNvPicPr>
          <p:nvPr/>
        </p:nvPicPr>
        <p:blipFill>
          <a:blip r:embed="rId1"/>
          <a:stretch>
            <a:fillRect/>
          </a:stretch>
        </p:blipFill>
        <p:spPr>
          <a:xfrm>
            <a:off x="1511456" y="1209972"/>
            <a:ext cx="8648240" cy="521932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6" name="文本框 5"/>
          <p:cNvSpPr txBox="1"/>
          <p:nvPr userDrawn="1"/>
        </p:nvSpPr>
        <p:spPr>
          <a:xfrm>
            <a:off x="1204788" y="664694"/>
            <a:ext cx="7315200" cy="521970"/>
          </a:xfrm>
          <a:prstGeom prst="rect">
            <a:avLst/>
          </a:prstGeom>
        </p:spPr>
        <p:txBody>
          <a:bodyPr rtlCol="0" anchor="t">
            <a:spAutoFit/>
          </a:bodyPr>
          <a:p>
            <a:r>
              <a:rPr lang="zh-CN" altLang="en-US" sz="2800"/>
              <a:t>李佳一：梯度提升树</a:t>
            </a:r>
            <a:endParaRPr lang="zh-CN" altLang="en-US" sz="2800"/>
          </a:p>
        </p:txBody>
      </p:sp>
      <p:pic>
        <p:nvPicPr>
          <p:cNvPr id="7" name="图片 6" descr="upload_post_object_v2_115022217"/>
          <p:cNvPicPr>
            <a:picLocks noChangeAspect="1"/>
          </p:cNvPicPr>
          <p:nvPr/>
        </p:nvPicPr>
        <p:blipFill>
          <a:blip r:embed="rId1"/>
          <a:stretch>
            <a:fillRect/>
          </a:stretch>
        </p:blipFill>
        <p:spPr>
          <a:xfrm>
            <a:off x="615788" y="1186597"/>
            <a:ext cx="6912336" cy="48349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6" name="文本框 5"/>
          <p:cNvSpPr txBox="1"/>
          <p:nvPr userDrawn="1"/>
        </p:nvSpPr>
        <p:spPr>
          <a:xfrm>
            <a:off x="1100660" y="664694"/>
            <a:ext cx="7315200" cy="521970"/>
          </a:xfrm>
          <a:prstGeom prst="rect">
            <a:avLst/>
          </a:prstGeom>
        </p:spPr>
        <p:txBody>
          <a:bodyPr rtlCol="0" anchor="t">
            <a:spAutoFit/>
          </a:bodyPr>
          <a:p>
            <a:r>
              <a:rPr lang="zh-CN" altLang="en-US" sz="2800"/>
              <a:t>李佳一：梯度提升树</a:t>
            </a:r>
            <a:endParaRPr lang="zh-CN" altLang="en-US" sz="2800"/>
          </a:p>
        </p:txBody>
      </p:sp>
      <p:pic>
        <p:nvPicPr>
          <p:cNvPr id="7" name="图片 6" descr="upload_post_object_v2_2598824258"/>
          <p:cNvPicPr>
            <a:picLocks noChangeAspect="1"/>
          </p:cNvPicPr>
          <p:nvPr/>
        </p:nvPicPr>
        <p:blipFill>
          <a:blip r:embed="rId1"/>
          <a:stretch>
            <a:fillRect/>
          </a:stretch>
        </p:blipFill>
        <p:spPr>
          <a:xfrm>
            <a:off x="748285" y="1240419"/>
            <a:ext cx="9250837" cy="50675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6" name="文本框 5"/>
          <p:cNvSpPr txBox="1"/>
          <p:nvPr userDrawn="1"/>
        </p:nvSpPr>
        <p:spPr>
          <a:xfrm>
            <a:off x="1100660" y="664694"/>
            <a:ext cx="7315200" cy="521970"/>
          </a:xfrm>
          <a:prstGeom prst="rect">
            <a:avLst/>
          </a:prstGeom>
        </p:spPr>
        <p:txBody>
          <a:bodyPr rtlCol="0" anchor="t">
            <a:spAutoFit/>
          </a:bodyPr>
          <a:p>
            <a:r>
              <a:rPr lang="zh-CN" altLang="en-US" sz="2800"/>
              <a:t>李佳一：梯度提升树</a:t>
            </a:r>
            <a:endParaRPr lang="zh-CN" altLang="en-US" sz="2800"/>
          </a:p>
        </p:txBody>
      </p:sp>
      <p:pic>
        <p:nvPicPr>
          <p:cNvPr id="7" name="图片 6" descr="upload_post_object_v2_2133983275"/>
          <p:cNvPicPr>
            <a:picLocks noChangeAspect="1"/>
          </p:cNvPicPr>
          <p:nvPr/>
        </p:nvPicPr>
        <p:blipFill>
          <a:blip r:embed="rId1"/>
          <a:stretch>
            <a:fillRect/>
          </a:stretch>
        </p:blipFill>
        <p:spPr>
          <a:xfrm>
            <a:off x="748030" y="1383665"/>
            <a:ext cx="7905115" cy="47904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6" name="文本框 5"/>
          <p:cNvSpPr txBox="1"/>
          <p:nvPr userDrawn="1"/>
        </p:nvSpPr>
        <p:spPr>
          <a:xfrm>
            <a:off x="1100660" y="664694"/>
            <a:ext cx="7315200" cy="521970"/>
          </a:xfrm>
          <a:prstGeom prst="rect">
            <a:avLst/>
          </a:prstGeom>
        </p:spPr>
        <p:txBody>
          <a:bodyPr rtlCol="0" anchor="t">
            <a:spAutoFit/>
          </a:bodyPr>
          <a:p>
            <a:r>
              <a:rPr lang="zh-CN" altLang="en-US" sz="2800"/>
              <a:t>李佳一：梯度提升树</a:t>
            </a:r>
            <a:endParaRPr lang="zh-CN" altLang="en-US" sz="2800"/>
          </a:p>
        </p:txBody>
      </p:sp>
      <p:pic>
        <p:nvPicPr>
          <p:cNvPr id="7" name="图片 6" descr="upload_post_object_v2_1985729248"/>
          <p:cNvPicPr>
            <a:picLocks noChangeAspect="1"/>
          </p:cNvPicPr>
          <p:nvPr/>
        </p:nvPicPr>
        <p:blipFill>
          <a:blip r:embed="rId1"/>
          <a:stretch>
            <a:fillRect/>
          </a:stretch>
        </p:blipFill>
        <p:spPr>
          <a:xfrm>
            <a:off x="592128" y="1186597"/>
            <a:ext cx="7572798" cy="501542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1100670" y="664663"/>
            <a:ext cx="7315200" cy="521970"/>
          </a:xfrm>
          <a:prstGeom prst="rect">
            <a:avLst/>
          </a:prstGeom>
        </p:spPr>
        <p:txBody>
          <a:bodyPr rtlCol="0" anchor="t">
            <a:spAutoFit/>
          </a:bodyPr>
          <a:p>
            <a:r>
              <a:rPr lang="zh-CN" altLang="en-US" sz="2800"/>
              <a:t>李佳一：梯度提升树</a:t>
            </a:r>
            <a:endParaRPr lang="zh-CN" altLang="en-US" sz="2800"/>
          </a:p>
        </p:txBody>
      </p:sp>
      <p:grpSp>
        <p:nvGrpSpPr>
          <p:cNvPr id="3" name="组合 2"/>
          <p:cNvGrpSpPr/>
          <p:nvPr/>
        </p:nvGrpSpPr>
        <p:grpSpPr>
          <a:xfrm>
            <a:off x="748244" y="776125"/>
            <a:ext cx="352439" cy="299049"/>
            <a:chOff x="4468761" y="1799303"/>
            <a:chExt cx="914400" cy="516194"/>
          </a:xfrm>
          <a:solidFill>
            <a:schemeClr val="accent1">
              <a:lumMod val="20000"/>
              <a:lumOff val="80000"/>
            </a:schemeClr>
          </a:solidFill>
        </p:grpSpPr>
        <p:sp>
          <p:nvSpPr>
            <p:cNvPr id="4" name="矩形 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 name="矩形 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pic>
        <p:nvPicPr>
          <p:cNvPr id="7" name="图片 6" descr="upload_post_object_v2_3836370611"/>
          <p:cNvPicPr>
            <a:picLocks noChangeAspect="1"/>
          </p:cNvPicPr>
          <p:nvPr/>
        </p:nvPicPr>
        <p:blipFill>
          <a:blip r:embed="rId1"/>
          <a:stretch>
            <a:fillRect/>
          </a:stretch>
        </p:blipFill>
        <p:spPr>
          <a:xfrm>
            <a:off x="748285" y="1240419"/>
            <a:ext cx="7465016" cy="52594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cs typeface="+mn-ea"/>
                <a:sym typeface="+mn-lt"/>
              </a:rPr>
              <a:t>PART 01</a:t>
            </a:r>
            <a:endParaRPr lang="zh-CN" altLang="en-US" sz="3200" b="1" dirty="0">
              <a:cs typeface="+mn-ea"/>
              <a:sym typeface="+mn-lt"/>
            </a:endParaRPr>
          </a:p>
        </p:txBody>
      </p:sp>
      <p:sp>
        <p:nvSpPr>
          <p:cNvPr id="10" name="Footer Text"/>
          <p:cNvSpPr txBox="1"/>
          <p:nvPr/>
        </p:nvSpPr>
        <p:spPr>
          <a:xfrm>
            <a:off x="4448188" y="3282921"/>
            <a:ext cx="3295624"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cs typeface="+mn-ea"/>
                <a:sym typeface="+mn-lt"/>
              </a:rPr>
              <a:t>数据预处理</a:t>
            </a:r>
            <a:endParaRPr lang="zh-CN" altLang="en-US" sz="3600" b="1" dirty="0">
              <a:cs typeface="+mn-ea"/>
              <a:sym typeface="+mn-lt"/>
            </a:endParaRPr>
          </a:p>
        </p:txBody>
      </p:sp>
      <p:sp>
        <p:nvSpPr>
          <p:cNvPr id="11" name="矩形 10"/>
          <p:cNvSpPr/>
          <p:nvPr/>
        </p:nvSpPr>
        <p:spPr>
          <a:xfrm>
            <a:off x="4448188" y="3813170"/>
            <a:ext cx="3295624"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200" dirty="0">
                <a:cs typeface="+mn-ea"/>
                <a:sym typeface="+mn-lt"/>
              </a:rPr>
              <a:t>Data preprocessing</a:t>
            </a:r>
            <a:endParaRPr lang="en-US" altLang="zh-CN" sz="1200" dirty="0">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3439149411"/>
          <p:cNvPicPr>
            <a:picLocks noChangeAspect="1"/>
          </p:cNvPicPr>
          <p:nvPr/>
        </p:nvPicPr>
        <p:blipFill>
          <a:blip r:embed="rId1"/>
          <a:stretch>
            <a:fillRect/>
          </a:stretch>
        </p:blipFill>
        <p:spPr>
          <a:xfrm>
            <a:off x="633439" y="1326191"/>
            <a:ext cx="8499525" cy="4688772"/>
          </a:xfrm>
          <a:prstGeom prst="rect">
            <a:avLst/>
          </a:prstGeom>
        </p:spPr>
      </p:pic>
      <p:grpSp>
        <p:nvGrpSpPr>
          <p:cNvPr id="3" name="组合 2"/>
          <p:cNvGrpSpPr/>
          <p:nvPr/>
        </p:nvGrpSpPr>
        <p:grpSpPr>
          <a:xfrm>
            <a:off x="748244" y="776125"/>
            <a:ext cx="352439" cy="299049"/>
            <a:chOff x="4468761" y="1799303"/>
            <a:chExt cx="914400" cy="516194"/>
          </a:xfrm>
          <a:solidFill>
            <a:schemeClr val="accent1">
              <a:lumMod val="20000"/>
              <a:lumOff val="80000"/>
            </a:schemeClr>
          </a:solidFill>
        </p:grpSpPr>
        <p:sp>
          <p:nvSpPr>
            <p:cNvPr id="4" name="矩形 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 name="矩形 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7" name="文本框 6"/>
          <p:cNvSpPr txBox="1"/>
          <p:nvPr userDrawn="1"/>
        </p:nvSpPr>
        <p:spPr>
          <a:xfrm>
            <a:off x="1100670" y="638976"/>
            <a:ext cx="7315200" cy="521970"/>
          </a:xfrm>
          <a:prstGeom prst="rect">
            <a:avLst/>
          </a:prstGeom>
        </p:spPr>
        <p:txBody>
          <a:bodyPr rtlCol="0" anchor="t">
            <a:spAutoFit/>
          </a:bodyPr>
          <a:p>
            <a:r>
              <a:rPr lang="zh-CN" altLang="en-US" sz="2800"/>
              <a:t>李佳一：梯度提升树</a:t>
            </a:r>
            <a:endParaRPr lang="zh-CN" altLang="en-US"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cs typeface="+mn-ea"/>
                <a:sym typeface="+mn-lt"/>
              </a:rPr>
              <a:t>PART 03</a:t>
            </a:r>
            <a:endParaRPr lang="zh-CN" altLang="en-US" sz="3200" b="1" dirty="0">
              <a:cs typeface="+mn-ea"/>
              <a:sym typeface="+mn-lt"/>
            </a:endParaRPr>
          </a:p>
        </p:txBody>
      </p:sp>
      <p:sp>
        <p:nvSpPr>
          <p:cNvPr id="5" name="Footer Text"/>
          <p:cNvSpPr txBox="1"/>
          <p:nvPr/>
        </p:nvSpPr>
        <p:spPr>
          <a:xfrm>
            <a:off x="4477494" y="3282921"/>
            <a:ext cx="3295624"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cs typeface="+mn-ea"/>
                <a:sym typeface="+mn-lt"/>
              </a:rPr>
              <a:t>模型比较及选择</a:t>
            </a:r>
            <a:endParaRPr lang="en-US" altLang="zh-CN" sz="3600" b="1" dirty="0">
              <a:cs typeface="+mn-ea"/>
              <a:sym typeface="+mn-lt"/>
            </a:endParaRPr>
          </a:p>
        </p:txBody>
      </p:sp>
      <p:sp>
        <p:nvSpPr>
          <p:cNvPr id="7" name="矩形 6"/>
          <p:cNvSpPr/>
          <p:nvPr/>
        </p:nvSpPr>
        <p:spPr>
          <a:xfrm>
            <a:off x="4418882" y="3813170"/>
            <a:ext cx="3354236"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200" dirty="0">
                <a:cs typeface="+mn-ea"/>
                <a:sym typeface="+mn-lt"/>
              </a:rPr>
              <a:t>Model comparison and selection</a:t>
            </a:r>
            <a:endParaRPr lang="en-US" altLang="zh-CN" sz="1200" dirty="0">
              <a:cs typeface="+mn-ea"/>
              <a:sym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pic>
        <p:nvPicPr>
          <p:cNvPr id="6" name="图片 5" descr="upload_post_object_v2_3159654344"/>
          <p:cNvPicPr>
            <a:picLocks noChangeAspect="1"/>
          </p:cNvPicPr>
          <p:nvPr/>
        </p:nvPicPr>
        <p:blipFill>
          <a:blip r:embed="rId1"/>
          <a:stretch>
            <a:fillRect/>
          </a:stretch>
        </p:blipFill>
        <p:spPr>
          <a:xfrm>
            <a:off x="550387" y="1401264"/>
            <a:ext cx="11091328" cy="509848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pic>
        <p:nvPicPr>
          <p:cNvPr id="7" name="图片 6" descr="upload_post_object_v2_616735298"/>
          <p:cNvPicPr>
            <a:picLocks noChangeAspect="1"/>
          </p:cNvPicPr>
          <p:nvPr/>
        </p:nvPicPr>
        <p:blipFill>
          <a:blip r:embed="rId1"/>
          <a:stretch>
            <a:fillRect/>
          </a:stretch>
        </p:blipFill>
        <p:spPr>
          <a:xfrm>
            <a:off x="396918" y="1307077"/>
            <a:ext cx="11091328" cy="484239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pic>
        <p:nvPicPr>
          <p:cNvPr id="7" name="图片 6" descr="upload_post_object_v2_3852492603"/>
          <p:cNvPicPr>
            <a:picLocks noChangeAspect="1"/>
          </p:cNvPicPr>
          <p:nvPr/>
        </p:nvPicPr>
        <p:blipFill>
          <a:blip r:embed="rId1"/>
          <a:stretch>
            <a:fillRect/>
          </a:stretch>
        </p:blipFill>
        <p:spPr>
          <a:xfrm>
            <a:off x="1777505" y="1708000"/>
            <a:ext cx="8636990" cy="3442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sp>
        <p:nvSpPr>
          <p:cNvPr id="6" name="文本框 5"/>
          <p:cNvSpPr txBox="1"/>
          <p:nvPr/>
        </p:nvSpPr>
        <p:spPr>
          <a:xfrm>
            <a:off x="1343276" y="1279554"/>
            <a:ext cx="7315200" cy="645160"/>
          </a:xfrm>
          <a:prstGeom prst="rect">
            <a:avLst/>
          </a:prstGeom>
          <a:noFill/>
        </p:spPr>
        <p:txBody>
          <a:bodyPr wrap="square" rtlCol="0" anchor="t">
            <a:spAutoFit/>
          </a:bodyPr>
          <a:p>
            <a:r>
              <a:rPr lang="zh-CN" altLang="en-US"/>
              <a:t>两个用于评估二分类模型性能的图表：</a:t>
            </a:r>
            <a:endParaRPr lang="zh-CN" altLang="en-US"/>
          </a:p>
          <a:p>
            <a:r>
              <a:rPr lang="zh-CN" altLang="en-US"/>
              <a:t>基于验证集的数据绘制的</a:t>
            </a:r>
            <a:r>
              <a:rPr lang="en-US" altLang="zh-CN"/>
              <a:t>ROC</a:t>
            </a:r>
            <a:r>
              <a:rPr lang="zh-CN" altLang="en-US"/>
              <a:t>曲线和</a:t>
            </a:r>
            <a:r>
              <a:rPr lang="en-US" altLang="zh-CN"/>
              <a:t>Precision-Recall</a:t>
            </a:r>
            <a:r>
              <a:rPr lang="zh-CN" altLang="en-US"/>
              <a:t>曲线</a:t>
            </a:r>
            <a:endParaRPr lang="zh-CN" altLang="en-US"/>
          </a:p>
        </p:txBody>
      </p:sp>
      <p:pic>
        <p:nvPicPr>
          <p:cNvPr id="8" name="图片 7" descr="upload_post_object_v2_65718900"/>
          <p:cNvPicPr>
            <a:picLocks noChangeAspect="1"/>
          </p:cNvPicPr>
          <p:nvPr/>
        </p:nvPicPr>
        <p:blipFill>
          <a:blip r:embed="rId1"/>
          <a:stretch>
            <a:fillRect/>
          </a:stretch>
        </p:blipFill>
        <p:spPr>
          <a:xfrm>
            <a:off x="1616337" y="1924705"/>
            <a:ext cx="8986062" cy="447024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sp>
        <p:nvSpPr>
          <p:cNvPr id="6" name="文本框 5"/>
          <p:cNvSpPr txBox="1"/>
          <p:nvPr/>
        </p:nvSpPr>
        <p:spPr>
          <a:xfrm>
            <a:off x="1343276" y="1279554"/>
            <a:ext cx="7315200" cy="645160"/>
          </a:xfrm>
          <a:prstGeom prst="rect">
            <a:avLst/>
          </a:prstGeom>
          <a:noFill/>
        </p:spPr>
        <p:txBody>
          <a:bodyPr wrap="square" rtlCol="0" anchor="t">
            <a:spAutoFit/>
          </a:bodyPr>
          <a:p>
            <a:r>
              <a:rPr lang="zh-CN" altLang="en-US"/>
              <a:t>两个用于评估二分类模型性能的图表：</a:t>
            </a:r>
            <a:endParaRPr lang="zh-CN" altLang="en-US"/>
          </a:p>
          <a:p>
            <a:r>
              <a:rPr lang="zh-CN" altLang="en-US"/>
              <a:t>基于测试集的数据绘制的</a:t>
            </a:r>
            <a:r>
              <a:rPr lang="en-US" altLang="zh-CN"/>
              <a:t>ROC</a:t>
            </a:r>
            <a:r>
              <a:rPr lang="zh-CN" altLang="en-US"/>
              <a:t>曲线和</a:t>
            </a:r>
            <a:r>
              <a:rPr lang="en-US" altLang="zh-CN"/>
              <a:t>Precision-Recall</a:t>
            </a:r>
            <a:r>
              <a:rPr lang="zh-CN" altLang="en-US"/>
              <a:t>曲线</a:t>
            </a:r>
            <a:endParaRPr lang="zh-CN" altLang="en-US"/>
          </a:p>
        </p:txBody>
      </p:sp>
      <p:pic>
        <p:nvPicPr>
          <p:cNvPr id="7" name="图片 6" descr="upload_post_object_v2_208053254"/>
          <p:cNvPicPr>
            <a:picLocks noChangeAspect="1"/>
          </p:cNvPicPr>
          <p:nvPr/>
        </p:nvPicPr>
        <p:blipFill>
          <a:blip r:embed="rId1"/>
          <a:stretch>
            <a:fillRect/>
          </a:stretch>
        </p:blipFill>
        <p:spPr>
          <a:xfrm>
            <a:off x="1625085" y="1924705"/>
            <a:ext cx="8762795" cy="43683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9" name="图片 8" descr="upload_post_object_v2_2397976338"/>
          <p:cNvPicPr>
            <a:picLocks noChangeAspect="1"/>
          </p:cNvPicPr>
          <p:nvPr/>
        </p:nvPicPr>
        <p:blipFill>
          <a:blip r:embed="rId1"/>
          <a:stretch>
            <a:fillRect/>
          </a:stretch>
        </p:blipFill>
        <p:spPr>
          <a:xfrm>
            <a:off x="1100699" y="1390621"/>
            <a:ext cx="9565347" cy="49919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8" name="图片 7" descr="upload_post_object_v2_2434928842"/>
          <p:cNvPicPr>
            <a:picLocks noChangeAspect="1"/>
          </p:cNvPicPr>
          <p:nvPr/>
        </p:nvPicPr>
        <p:blipFill>
          <a:blip r:embed="rId1"/>
          <a:stretch>
            <a:fillRect/>
          </a:stretch>
        </p:blipFill>
        <p:spPr>
          <a:xfrm>
            <a:off x="622521" y="1370399"/>
            <a:ext cx="10563367" cy="495983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9" name="图片 8" descr="upload_post_object_v2_703801003"/>
          <p:cNvPicPr>
            <a:picLocks noChangeAspect="1"/>
          </p:cNvPicPr>
          <p:nvPr/>
        </p:nvPicPr>
        <p:blipFill>
          <a:blip r:embed="rId1"/>
          <a:stretch>
            <a:fillRect/>
          </a:stretch>
        </p:blipFill>
        <p:spPr>
          <a:xfrm>
            <a:off x="827323" y="1778422"/>
            <a:ext cx="10714038" cy="33565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7" name="文本框 6"/>
          <p:cNvSpPr txBox="1"/>
          <p:nvPr userDrawn="1"/>
        </p:nvSpPr>
        <p:spPr>
          <a:xfrm>
            <a:off x="520542" y="1075160"/>
            <a:ext cx="13143180" cy="4006580"/>
          </a:xfrm>
          <a:prstGeom prst="rect">
            <a:avLst/>
          </a:prstGeom>
        </p:spPr>
        <p:txBody>
          <a:bodyPr wrap="square" rtlCol="0">
            <a:noAutofit/>
          </a:bodyPr>
          <a:p>
            <a:r>
              <a:rPr lang="zh-CN" altLang="en-US" sz="1400"/>
              <a:t>数据</a:t>
            </a:r>
            <a:r>
              <a:rPr lang="zh-CN" altLang="en-US" sz="1400">
                <a:cs typeface="Arial" panose="020B0604020202020204" pitchFamily="34" charset="0"/>
              </a:rPr>
              <a:t>内容介绍：</a:t>
            </a:r>
            <a:endParaRPr lang="zh-CN" altLang="en-US" sz="1400">
              <a:cs typeface="Arial" panose="020B0604020202020204" pitchFamily="34" charset="0"/>
            </a:endParaRPr>
          </a:p>
          <a:p>
            <a:r>
              <a:rPr lang="zh-CN" altLang="en-US" sz="1400">
                <a:cs typeface="Arial" panose="020B0604020202020204" pitchFamily="34" charset="0"/>
              </a:rPr>
              <a:t>输入变量： # 银行客户端数据： </a:t>
            </a:r>
            <a:r>
              <a:rPr lang="en-US" altLang="zh-CN" sz="1400">
                <a:cs typeface="Arial" panose="020B0604020202020204" pitchFamily="34" charset="0"/>
              </a:rPr>
              <a:t>1 </a:t>
            </a:r>
            <a:r>
              <a:rPr lang="zh-CN" altLang="en-US" sz="1400">
                <a:cs typeface="Arial" panose="020B0604020202020204" pitchFamily="34" charset="0"/>
              </a:rPr>
              <a:t>- 年龄（数字） </a:t>
            </a:r>
            <a:r>
              <a:rPr lang="en-US" altLang="zh-CN" sz="1400">
                <a:cs typeface="Arial" panose="020B0604020202020204" pitchFamily="34" charset="0"/>
              </a:rPr>
              <a:t>2 </a:t>
            </a:r>
            <a:r>
              <a:rPr lang="zh-CN" altLang="en-US" sz="1400">
                <a:cs typeface="Arial" panose="020B0604020202020204" pitchFamily="34" charset="0"/>
              </a:rPr>
              <a:t>- </a:t>
            </a:r>
            <a:r>
              <a:rPr lang="en-US" altLang="zh-CN" sz="1400">
                <a:cs typeface="Arial" panose="020B0604020202020204" pitchFamily="34" charset="0"/>
              </a:rPr>
              <a:t>job </a:t>
            </a:r>
            <a:r>
              <a:rPr lang="zh-CN" altLang="en-US" sz="1400">
                <a:cs typeface="Arial" panose="020B0604020202020204" pitchFamily="34" charset="0"/>
              </a:rPr>
              <a:t>： 工作类型 （分类： “</a:t>
            </a:r>
            <a:r>
              <a:rPr lang="en-US" altLang="zh-CN" sz="1400">
                <a:cs typeface="Arial" panose="020B0604020202020204" pitchFamily="34" charset="0"/>
              </a:rPr>
              <a:t>admin.</a:t>
            </a:r>
            <a:r>
              <a:rPr lang="zh-CN" altLang="en-US" sz="1400">
                <a:cs typeface="Arial" panose="020B0604020202020204" pitchFamily="34" charset="0"/>
              </a:rPr>
              <a:t>”， “</a:t>
            </a:r>
            <a:r>
              <a:rPr lang="en-US" altLang="zh-CN" sz="1400">
                <a:cs typeface="Arial" panose="020B0604020202020204" pitchFamily="34" charset="0"/>
              </a:rPr>
              <a:t>unknown</a:t>
            </a:r>
            <a:r>
              <a:rPr lang="zh-CN" altLang="en-US" sz="1400">
                <a:cs typeface="Arial" panose="020B0604020202020204" pitchFamily="34" charset="0"/>
              </a:rPr>
              <a:t>”， “</a:t>
            </a:r>
            <a:r>
              <a:rPr lang="en-US" altLang="zh-CN" sz="1400">
                <a:cs typeface="Arial" panose="020B0604020202020204" pitchFamily="34" charset="0"/>
              </a:rPr>
              <a:t>unemployed</a:t>
            </a:r>
            <a:r>
              <a:rPr lang="zh-CN" altLang="en-US" sz="1400">
                <a:cs typeface="Arial" panose="020B0604020202020204" pitchFamily="34" charset="0"/>
              </a:rPr>
              <a:t>”， “</a:t>
            </a:r>
            <a:r>
              <a:rPr lang="en-US" altLang="zh-CN" sz="1400">
                <a:cs typeface="Arial" panose="020B0604020202020204" pitchFamily="34" charset="0"/>
              </a:rPr>
              <a:t>management</a:t>
            </a:r>
            <a:r>
              <a:rPr lang="zh-CN" altLang="en-US" sz="1400">
                <a:cs typeface="Arial" panose="020B0604020202020204" pitchFamily="34" charset="0"/>
              </a:rPr>
              <a:t>”， “</a:t>
            </a:r>
            <a:r>
              <a:rPr lang="en-US" altLang="zh-CN" sz="1400">
                <a:cs typeface="Arial" panose="020B0604020202020204" pitchFamily="34" charset="0"/>
              </a:rPr>
              <a:t>housemaid</a:t>
            </a:r>
            <a:r>
              <a:rPr lang="zh-CN" altLang="en-US" sz="1400">
                <a:cs typeface="Arial" panose="020B0604020202020204" pitchFamily="34" charset="0"/>
              </a:rPr>
              <a:t>”， “</a:t>
            </a:r>
            <a:r>
              <a:rPr lang="en-US" altLang="zh-CN" sz="1400">
                <a:cs typeface="Arial" panose="020B0604020202020204" pitchFamily="34" charset="0"/>
              </a:rPr>
              <a:t>entrepreneur</a:t>
            </a:r>
            <a:r>
              <a:rPr lang="zh-CN" altLang="en-US" sz="1400">
                <a:cs typeface="Arial" panose="020B0604020202020204" pitchFamily="34" charset="0"/>
              </a:rPr>
              <a:t>”， </a:t>
            </a:r>
            <a:endParaRPr lang="zh-CN" altLang="en-US" sz="1400">
              <a:cs typeface="Arial" panose="020B0604020202020204" pitchFamily="34" charset="0"/>
            </a:endParaRPr>
          </a:p>
          <a:p>
            <a:r>
              <a:rPr lang="zh-CN" altLang="en-US" sz="1400">
                <a:cs typeface="Arial" panose="020B0604020202020204" pitchFamily="34" charset="0"/>
              </a:rPr>
              <a:t>“</a:t>
            </a:r>
            <a:r>
              <a:rPr lang="en-US" altLang="zh-CN" sz="1400">
                <a:cs typeface="Arial" panose="020B0604020202020204" pitchFamily="34" charset="0"/>
              </a:rPr>
              <a:t>student</a:t>
            </a:r>
            <a:r>
              <a:rPr lang="zh-CN" altLang="en-US" sz="1400">
                <a:cs typeface="Arial" panose="020B0604020202020204" pitchFamily="34" charset="0"/>
              </a:rPr>
              <a:t>”，“蓝领”，“自雇”，“退休”，“技术员”，“服务”） </a:t>
            </a:r>
            <a:r>
              <a:rPr lang="en-US" altLang="zh-CN" sz="1400">
                <a:cs typeface="Arial" panose="020B0604020202020204" pitchFamily="34" charset="0"/>
              </a:rPr>
              <a:t>3 </a:t>
            </a:r>
            <a:r>
              <a:rPr lang="zh-CN" altLang="en-US" sz="1400">
                <a:cs typeface="Arial" panose="020B0604020202020204" pitchFamily="34" charset="0"/>
              </a:rPr>
              <a:t>- </a:t>
            </a:r>
            <a:r>
              <a:rPr lang="en-US" altLang="zh-CN" sz="1400">
                <a:cs typeface="Arial" panose="020B0604020202020204" pitchFamily="34" charset="0"/>
              </a:rPr>
              <a:t>marital </a:t>
            </a:r>
            <a:r>
              <a:rPr lang="zh-CN" altLang="en-US" sz="1400">
                <a:cs typeface="Arial" panose="020B0604020202020204" pitchFamily="34" charset="0"/>
              </a:rPr>
              <a:t>： 婚姻状况 （分类： “已婚”， “离婚”， “单身”</a:t>
            </a:r>
            <a:r>
              <a:rPr lang="en-US" altLang="zh-CN" sz="1400">
                <a:cs typeface="Arial" panose="020B0604020202020204" pitchFamily="34" charset="0"/>
              </a:rPr>
              <a:t>;</a:t>
            </a:r>
            <a:r>
              <a:rPr lang="zh-CN" altLang="en-US" sz="1400">
                <a:cs typeface="Arial" panose="020B0604020202020204" pitchFamily="34" charset="0"/>
              </a:rPr>
              <a:t>注意： “离婚” 是指离婚或丧偶） </a:t>
            </a:r>
            <a:r>
              <a:rPr lang="en-US" altLang="zh-CN" sz="1400">
                <a:cs typeface="Arial" panose="020B0604020202020204" pitchFamily="34" charset="0"/>
              </a:rPr>
              <a:t>4 </a:t>
            </a:r>
            <a:r>
              <a:rPr lang="zh-CN" altLang="en-US" sz="1400">
                <a:cs typeface="Arial" panose="020B0604020202020204" pitchFamily="34" charset="0"/>
              </a:rPr>
              <a:t>- 教育（分类：“未知”，“中学”，“小学”，“高等教育”） </a:t>
            </a:r>
            <a:r>
              <a:rPr lang="en-US" altLang="zh-CN" sz="1400">
                <a:cs typeface="Arial" panose="020B0604020202020204" pitchFamily="34" charset="0"/>
              </a:rPr>
              <a:t>5 </a:t>
            </a:r>
            <a:r>
              <a:rPr lang="zh-CN" altLang="en-US" sz="1400">
                <a:cs typeface="Arial" panose="020B0604020202020204" pitchFamily="34" charset="0"/>
              </a:rPr>
              <a:t>- 违约：信用违约？（二进制： “</a:t>
            </a:r>
            <a:r>
              <a:rPr lang="en-US" altLang="zh-CN" sz="1400">
                <a:cs typeface="Arial" panose="020B0604020202020204" pitchFamily="34" charset="0"/>
              </a:rPr>
              <a:t>yes</a:t>
            </a:r>
            <a:r>
              <a:rPr lang="zh-CN" altLang="en-US" sz="1400">
                <a:cs typeface="Arial" panose="020B0604020202020204" pitchFamily="34" charset="0"/>
              </a:rPr>
              <a:t>”，“ </a:t>
            </a:r>
            <a:r>
              <a:rPr lang="en-US" altLang="zh-CN" sz="1400">
                <a:cs typeface="Arial" panose="020B0604020202020204" pitchFamily="34" charset="0"/>
              </a:rPr>
              <a:t>no</a:t>
            </a:r>
            <a:r>
              <a:rPr lang="zh-CN" altLang="en-US" sz="1400">
                <a:cs typeface="Arial" panose="020B0604020202020204" pitchFamily="34" charset="0"/>
              </a:rPr>
              <a:t>”） </a:t>
            </a:r>
            <a:r>
              <a:rPr lang="en-US" altLang="zh-CN" sz="1400">
                <a:cs typeface="Arial" panose="020B0604020202020204" pitchFamily="34" charset="0"/>
              </a:rPr>
              <a:t>6 </a:t>
            </a:r>
            <a:r>
              <a:rPr lang="zh-CN" altLang="en-US" sz="1400">
                <a:cs typeface="Arial" panose="020B0604020202020204" pitchFamily="34" charset="0"/>
              </a:rPr>
              <a:t>- 余额：平均年度余额，以欧元为单位（数字） </a:t>
            </a:r>
            <a:r>
              <a:rPr lang="en-US" altLang="zh-CN" sz="1400">
                <a:cs typeface="Arial" panose="020B0604020202020204" pitchFamily="34" charset="0"/>
              </a:rPr>
              <a:t>7 </a:t>
            </a:r>
            <a:r>
              <a:rPr lang="zh-CN" altLang="en-US" sz="1400">
                <a:cs typeface="Arial" panose="020B0604020202020204" pitchFamily="34" charset="0"/>
              </a:rPr>
              <a:t>- 住房：有住房贷款吗？（二进制： “</a:t>
            </a:r>
            <a:r>
              <a:rPr lang="en-US" altLang="zh-CN" sz="1400">
                <a:cs typeface="Arial" panose="020B0604020202020204" pitchFamily="34" charset="0"/>
              </a:rPr>
              <a:t>yes</a:t>
            </a:r>
            <a:r>
              <a:rPr lang="zh-CN" altLang="en-US" sz="1400">
                <a:cs typeface="Arial" panose="020B0604020202020204" pitchFamily="34" charset="0"/>
              </a:rPr>
              <a:t>”，“ </a:t>
            </a:r>
            <a:r>
              <a:rPr lang="en-US" altLang="zh-CN" sz="1400">
                <a:cs typeface="Arial" panose="020B0604020202020204" pitchFamily="34" charset="0"/>
              </a:rPr>
              <a:t>no</a:t>
            </a:r>
            <a:r>
              <a:rPr lang="zh-CN" altLang="en-US" sz="1400">
                <a:cs typeface="Arial" panose="020B0604020202020204" pitchFamily="34" charset="0"/>
              </a:rPr>
              <a:t>”） </a:t>
            </a:r>
            <a:r>
              <a:rPr lang="en-US" altLang="zh-CN" sz="1400">
                <a:cs typeface="Arial" panose="020B0604020202020204" pitchFamily="34" charset="0"/>
              </a:rPr>
              <a:t>8 </a:t>
            </a:r>
            <a:r>
              <a:rPr lang="zh-CN" altLang="en-US" sz="1400">
                <a:cs typeface="Arial" panose="020B0604020202020204" pitchFamily="34" charset="0"/>
              </a:rPr>
              <a:t>- 贷款：有个人贷款吗？（二进制： “</a:t>
            </a:r>
            <a:r>
              <a:rPr lang="en-US" altLang="zh-CN" sz="1400">
                <a:cs typeface="Arial" panose="020B0604020202020204" pitchFamily="34" charset="0"/>
              </a:rPr>
              <a:t>yes</a:t>
            </a:r>
            <a:r>
              <a:rPr lang="zh-CN" altLang="en-US" sz="1400">
                <a:cs typeface="Arial" panose="020B0604020202020204" pitchFamily="34" charset="0"/>
              </a:rPr>
              <a:t>”，“ </a:t>
            </a:r>
            <a:r>
              <a:rPr lang="en-US" altLang="zh-CN" sz="1400">
                <a:cs typeface="Arial" panose="020B0604020202020204" pitchFamily="34" charset="0"/>
              </a:rPr>
              <a:t>no</a:t>
            </a:r>
            <a:r>
              <a:rPr lang="zh-CN" altLang="en-US" sz="1400">
                <a:cs typeface="Arial" panose="020B0604020202020204" pitchFamily="34" charset="0"/>
              </a:rPr>
              <a:t>”） # 与当前活动的最后一个联系人相关： </a:t>
            </a:r>
            <a:r>
              <a:rPr lang="en-US" altLang="zh-CN" sz="1400">
                <a:cs typeface="Arial" panose="020B0604020202020204" pitchFamily="34" charset="0"/>
              </a:rPr>
              <a:t>9 </a:t>
            </a:r>
            <a:r>
              <a:rPr lang="zh-CN" altLang="en-US" sz="1400">
                <a:cs typeface="Arial" panose="020B0604020202020204" pitchFamily="34" charset="0"/>
              </a:rPr>
              <a:t>- 联系人：联系人通信类型（分类：“未知”，“电话”，“蜂窝”） </a:t>
            </a:r>
            <a:r>
              <a:rPr lang="en-US" altLang="zh-CN" sz="1400">
                <a:cs typeface="Arial" panose="020B0604020202020204" pitchFamily="34" charset="0"/>
              </a:rPr>
              <a:t>10 </a:t>
            </a:r>
            <a:r>
              <a:rPr lang="zh-CN" altLang="en-US" sz="1400">
                <a:cs typeface="Arial" panose="020B0604020202020204" pitchFamily="34" charset="0"/>
              </a:rPr>
              <a:t>- 天：当月的最后一个联系日期（数字） </a:t>
            </a:r>
            <a:r>
              <a:rPr lang="en-US" altLang="zh-CN" sz="1400">
                <a:cs typeface="Arial" panose="020B0604020202020204" pitchFamily="34" charset="0"/>
              </a:rPr>
              <a:t>11 </a:t>
            </a:r>
            <a:r>
              <a:rPr lang="zh-CN" altLang="en-US" sz="1400">
                <a:cs typeface="Arial" panose="020B0604020202020204" pitchFamily="34" charset="0"/>
              </a:rPr>
              <a:t>- 月：一年中的最后一个联系月份（分类：“</a:t>
            </a:r>
            <a:r>
              <a:rPr lang="en-US" altLang="zh-CN" sz="1400">
                <a:cs typeface="Arial" panose="020B0604020202020204" pitchFamily="34" charset="0"/>
              </a:rPr>
              <a:t>jan</a:t>
            </a:r>
            <a:r>
              <a:rPr lang="zh-CN" altLang="en-US" sz="1400">
                <a:cs typeface="Arial" panose="020B0604020202020204" pitchFamily="34" charset="0"/>
              </a:rPr>
              <a:t>”、“</a:t>
            </a:r>
            <a:r>
              <a:rPr lang="en-US" altLang="zh-CN" sz="1400">
                <a:cs typeface="Arial" panose="020B0604020202020204" pitchFamily="34" charset="0"/>
              </a:rPr>
              <a:t>feb</a:t>
            </a:r>
            <a:r>
              <a:rPr lang="zh-CN" altLang="en-US" sz="1400">
                <a:cs typeface="Arial" panose="020B0604020202020204" pitchFamily="34" charset="0"/>
              </a:rPr>
              <a:t>”、“</a:t>
            </a:r>
            <a:r>
              <a:rPr lang="en-US" altLang="zh-CN" sz="1400">
                <a:cs typeface="Arial" panose="020B0604020202020204" pitchFamily="34" charset="0"/>
              </a:rPr>
              <a:t>mar</a:t>
            </a:r>
            <a:r>
              <a:rPr lang="zh-CN" altLang="en-US" sz="1400">
                <a:cs typeface="Arial" panose="020B0604020202020204" pitchFamily="34" charset="0"/>
              </a:rPr>
              <a:t>”、</a:t>
            </a:r>
            <a:r>
              <a:rPr lang="en-US" altLang="zh-CN" sz="1400">
                <a:cs typeface="Arial" panose="020B0604020202020204" pitchFamily="34" charset="0"/>
              </a:rPr>
              <a:t>...</a:t>
            </a:r>
            <a:r>
              <a:rPr lang="zh-CN" altLang="en-US" sz="1400">
                <a:cs typeface="Arial" panose="020B0604020202020204" pitchFamily="34" charset="0"/>
              </a:rPr>
              <a:t>、“</a:t>
            </a:r>
            <a:r>
              <a:rPr lang="en-US" altLang="zh-CN" sz="1400">
                <a:cs typeface="Arial" panose="020B0604020202020204" pitchFamily="34" charset="0"/>
              </a:rPr>
              <a:t>nov</a:t>
            </a:r>
            <a:r>
              <a:rPr lang="zh-CN" altLang="en-US" sz="1400">
                <a:cs typeface="Arial" panose="020B0604020202020204" pitchFamily="34" charset="0"/>
              </a:rPr>
              <a:t>”、“</a:t>
            </a:r>
            <a:r>
              <a:rPr lang="en-US" altLang="zh-CN" sz="1400">
                <a:cs typeface="Arial" panose="020B0604020202020204" pitchFamily="34" charset="0"/>
              </a:rPr>
              <a:t>dec</a:t>
            </a:r>
            <a:r>
              <a:rPr lang="zh-CN" altLang="en-US" sz="1400">
                <a:cs typeface="Arial" panose="020B0604020202020204" pitchFamily="34" charset="0"/>
              </a:rPr>
              <a:t>”） </a:t>
            </a:r>
            <a:r>
              <a:rPr lang="en-US" altLang="zh-CN" sz="1400">
                <a:cs typeface="Arial" panose="020B0604020202020204" pitchFamily="34" charset="0"/>
              </a:rPr>
              <a:t>12 </a:t>
            </a:r>
            <a:r>
              <a:rPr lang="zh-CN" altLang="en-US" sz="1400">
                <a:cs typeface="Arial" panose="020B0604020202020204" pitchFamily="34" charset="0"/>
              </a:rPr>
              <a:t>- 持续时间：上次联系持续时间，以秒为单位（数字） # 其他属性： </a:t>
            </a:r>
            <a:r>
              <a:rPr lang="en-US" altLang="zh-CN" sz="1400">
                <a:cs typeface="Arial" panose="020B0604020202020204" pitchFamily="34" charset="0"/>
              </a:rPr>
              <a:t>13 </a:t>
            </a:r>
            <a:r>
              <a:rPr lang="zh-CN" altLang="en-US" sz="1400">
                <a:cs typeface="Arial" panose="020B0604020202020204" pitchFamily="34" charset="0"/>
              </a:rPr>
              <a:t>- 营销活动：在此营销活动期间为此客户执行的联系数（数字，包括上次联系） </a:t>
            </a:r>
            <a:r>
              <a:rPr lang="en-US" altLang="zh-CN" sz="1400">
                <a:cs typeface="Arial" panose="020B0604020202020204" pitchFamily="34" charset="0"/>
              </a:rPr>
              <a:t>14 </a:t>
            </a:r>
            <a:r>
              <a:rPr lang="zh-CN" altLang="en-US" sz="1400">
                <a:cs typeface="Arial" panose="020B0604020202020204" pitchFamily="34" charset="0"/>
              </a:rPr>
              <a:t>- </a:t>
            </a:r>
            <a:r>
              <a:rPr lang="en-US" altLang="zh-CN" sz="1400">
                <a:cs typeface="Arial" panose="020B0604020202020204" pitchFamily="34" charset="0"/>
              </a:rPr>
              <a:t>PDAYS</a:t>
            </a:r>
            <a:r>
              <a:rPr lang="zh-CN" altLang="en-US" sz="1400">
                <a:cs typeface="Arial" panose="020B0604020202020204" pitchFamily="34" charset="0"/>
              </a:rPr>
              <a:t>：上次从上一个营销活动联系客户后经过的天数（数字，-</a:t>
            </a:r>
            <a:r>
              <a:rPr lang="en-US" altLang="zh-CN" sz="1400">
                <a:cs typeface="Arial" panose="020B0604020202020204" pitchFamily="34" charset="0"/>
              </a:rPr>
              <a:t>1 </a:t>
            </a:r>
            <a:r>
              <a:rPr lang="zh-CN" altLang="en-US" sz="1400">
                <a:cs typeface="Arial" panose="020B0604020202020204" pitchFamily="34" charset="0"/>
              </a:rPr>
              <a:t>表示之前未联系过客户） </a:t>
            </a:r>
            <a:r>
              <a:rPr lang="en-US" altLang="zh-CN" sz="1400">
                <a:cs typeface="Arial" panose="020B0604020202020204" pitchFamily="34" charset="0"/>
              </a:rPr>
              <a:t>15 </a:t>
            </a:r>
            <a:r>
              <a:rPr lang="zh-CN" altLang="en-US" sz="1400">
                <a:cs typeface="Arial" panose="020B0604020202020204" pitchFamily="34" charset="0"/>
              </a:rPr>
              <a:t>- 上一个：在此营销活动之前和为此客户执行的联系人数（数字） </a:t>
            </a:r>
            <a:r>
              <a:rPr lang="en-US" altLang="zh-CN" sz="1400">
                <a:cs typeface="Arial" panose="020B0604020202020204" pitchFamily="34" charset="0"/>
              </a:rPr>
              <a:t>16 </a:t>
            </a:r>
            <a:r>
              <a:rPr lang="zh-CN" altLang="en-US" sz="1400">
                <a:cs typeface="Arial" panose="020B0604020202020204" pitchFamily="34" charset="0"/>
              </a:rPr>
              <a:t>- </a:t>
            </a:r>
            <a:r>
              <a:rPr lang="en-US" altLang="zh-CN" sz="1400">
                <a:cs typeface="Arial" panose="020B0604020202020204" pitchFamily="34" charset="0"/>
              </a:rPr>
              <a:t>POUTCOME</a:t>
            </a:r>
            <a:r>
              <a:rPr lang="zh-CN" altLang="en-US" sz="1400">
                <a:cs typeface="Arial" panose="020B0604020202020204" pitchFamily="34" charset="0"/>
              </a:rPr>
              <a:t>：上一个营销活动的结果（分类：“未知”、“其他”、“失败”、“成功”）输出变量 （</a:t>
            </a:r>
            <a:r>
              <a:rPr lang="en-US" altLang="zh-CN" sz="1400">
                <a:cs typeface="Arial" panose="020B0604020202020204" pitchFamily="34" charset="0"/>
              </a:rPr>
              <a:t>desired target</a:t>
            </a:r>
            <a:r>
              <a:rPr lang="zh-CN" altLang="en-US" sz="1400">
                <a:cs typeface="Arial" panose="020B0604020202020204" pitchFamily="34" charset="0"/>
              </a:rPr>
              <a:t>）： </a:t>
            </a:r>
            <a:r>
              <a:rPr lang="en-US" altLang="zh-CN" sz="1400">
                <a:cs typeface="Arial" panose="020B0604020202020204" pitchFamily="34" charset="0"/>
              </a:rPr>
              <a:t>17 </a:t>
            </a:r>
            <a:r>
              <a:rPr lang="zh-CN" altLang="en-US" sz="1400">
                <a:cs typeface="Arial" panose="020B0604020202020204" pitchFamily="34" charset="0"/>
              </a:rPr>
              <a:t>- </a:t>
            </a:r>
            <a:r>
              <a:rPr lang="en-US" altLang="zh-CN" sz="1400">
                <a:cs typeface="Arial" panose="020B0604020202020204" pitchFamily="34" charset="0"/>
              </a:rPr>
              <a:t>Y </a:t>
            </a:r>
            <a:r>
              <a:rPr lang="zh-CN" altLang="en-US" sz="1400">
                <a:cs typeface="Arial" panose="020B0604020202020204" pitchFamily="34" charset="0"/>
              </a:rPr>
              <a:t>- 客户是否认购了定期存款？（二进制： “</a:t>
            </a:r>
            <a:r>
              <a:rPr lang="en-US" altLang="zh-CN" sz="1400">
                <a:cs typeface="Arial" panose="020B0604020202020204" pitchFamily="34" charset="0"/>
              </a:rPr>
              <a:t>yes</a:t>
            </a:r>
            <a:r>
              <a:rPr lang="zh-CN" altLang="en-US" sz="1400">
                <a:cs typeface="Arial" panose="020B0604020202020204" pitchFamily="34" charset="0"/>
              </a:rPr>
              <a:t>”，“ </a:t>
            </a:r>
            <a:r>
              <a:rPr lang="en-US" altLang="zh-CN" sz="1400">
                <a:cs typeface="Arial" panose="020B0604020202020204" pitchFamily="34" charset="0"/>
              </a:rPr>
              <a:t>no</a:t>
            </a:r>
            <a:r>
              <a:rPr lang="zh-CN" altLang="en-US" sz="1400">
                <a:cs typeface="Arial" panose="020B0604020202020204" pitchFamily="34" charset="0"/>
              </a:rPr>
              <a:t>”）</a:t>
            </a:r>
            <a:endParaRPr lang="zh-CN"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10" name="图片 9" descr="upload_post_object_v2_2389210620"/>
          <p:cNvPicPr>
            <a:picLocks noChangeAspect="1"/>
          </p:cNvPicPr>
          <p:nvPr/>
        </p:nvPicPr>
        <p:blipFill>
          <a:blip r:embed="rId1"/>
          <a:stretch>
            <a:fillRect/>
          </a:stretch>
        </p:blipFill>
        <p:spPr>
          <a:xfrm>
            <a:off x="633961" y="2086052"/>
            <a:ext cx="10924174" cy="4096565"/>
          </a:xfrm>
          <a:prstGeom prst="rect">
            <a:avLst/>
          </a:prstGeom>
        </p:spPr>
      </p:pic>
      <p:sp>
        <p:nvSpPr>
          <p:cNvPr id="7" name="文本框 6"/>
          <p:cNvSpPr txBox="1"/>
          <p:nvPr/>
        </p:nvSpPr>
        <p:spPr>
          <a:xfrm>
            <a:off x="748284" y="1334672"/>
            <a:ext cx="7066061" cy="652145"/>
          </a:xfrm>
          <a:prstGeom prst="rect">
            <a:avLst/>
          </a:prstGeom>
          <a:noFill/>
        </p:spPr>
        <p:txBody>
          <a:bodyPr wrap="square" rtlCol="0" anchor="t">
            <a:noAutofit/>
          </a:bodyPr>
          <a:p>
            <a:r>
              <a:rPr lang="zh-CN" altLang="en-US"/>
              <a:t>两个用于评估二分类模型性能的图表：</a:t>
            </a:r>
            <a:endParaRPr lang="zh-CN" altLang="en-US"/>
          </a:p>
          <a:p>
            <a:r>
              <a:rPr lang="zh-CN" altLang="en-US"/>
              <a:t>基于验证集的数据绘制的</a:t>
            </a:r>
            <a:r>
              <a:rPr lang="en-US" altLang="zh-CN"/>
              <a:t>ROC</a:t>
            </a:r>
            <a:r>
              <a:rPr lang="zh-CN" altLang="en-US"/>
              <a:t>曲线和</a:t>
            </a:r>
            <a:r>
              <a:rPr lang="en-US" altLang="zh-CN"/>
              <a:t>Precision-Recall</a:t>
            </a:r>
            <a:r>
              <a:rPr lang="zh-CN" altLang="en-US"/>
              <a:t>曲线</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11" name="图片 10" descr="upload_post_object_v2_947177518"/>
          <p:cNvPicPr>
            <a:picLocks noChangeAspect="1"/>
          </p:cNvPicPr>
          <p:nvPr/>
        </p:nvPicPr>
        <p:blipFill>
          <a:blip r:embed="rId1"/>
          <a:stretch>
            <a:fillRect/>
          </a:stretch>
        </p:blipFill>
        <p:spPr>
          <a:xfrm>
            <a:off x="502037" y="2156429"/>
            <a:ext cx="10996179" cy="4123567"/>
          </a:xfrm>
          <a:prstGeom prst="rect">
            <a:avLst/>
          </a:prstGeom>
        </p:spPr>
      </p:pic>
      <p:sp>
        <p:nvSpPr>
          <p:cNvPr id="12" name="文本框 11"/>
          <p:cNvSpPr txBox="1"/>
          <p:nvPr userDrawn="1"/>
        </p:nvSpPr>
        <p:spPr>
          <a:xfrm>
            <a:off x="876300" y="1209797"/>
            <a:ext cx="6483760" cy="574063"/>
          </a:xfrm>
          <a:prstGeom prst="rect">
            <a:avLst/>
          </a:prstGeom>
        </p:spPr>
        <p:txBody>
          <a:bodyPr wrap="square" rtlCol="0">
            <a:noAutofit/>
          </a:bodyPr>
          <a:p>
            <a:r>
              <a:rPr lang="zh-CN" altLang="en-US"/>
              <a:t>两个用于评估二分类模型性能的图表：</a:t>
            </a:r>
            <a:endParaRPr lang="zh-CN" altLang="en-US"/>
          </a:p>
          <a:p>
            <a:r>
              <a:rPr lang="zh-CN" altLang="en-US"/>
              <a:t>基于测试集的数据绘制的</a:t>
            </a:r>
            <a:r>
              <a:rPr lang="en-US" altLang="zh-CN"/>
              <a:t>ROC</a:t>
            </a:r>
            <a:r>
              <a:rPr lang="zh-CN" altLang="en-US"/>
              <a:t>曲线和</a:t>
            </a:r>
            <a:r>
              <a:rPr lang="en-US" altLang="zh-CN"/>
              <a:t>Precision-Recall</a:t>
            </a:r>
            <a:r>
              <a:rPr lang="zh-CN" altLang="en-US"/>
              <a:t>曲线</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支持向量机结果</a:t>
            </a:r>
            <a:endParaRPr lang="zh-CN" altLang="en-US" sz="2800" dirty="0">
              <a:cs typeface="+mn-ea"/>
              <a:sym typeface="+mn-lt"/>
            </a:endParaRPr>
          </a:p>
        </p:txBody>
      </p:sp>
      <p:pic>
        <p:nvPicPr>
          <p:cNvPr id="8" name="图片 7" descr="upload_post_object_v2_1716082802"/>
          <p:cNvPicPr>
            <a:picLocks noChangeAspect="1"/>
          </p:cNvPicPr>
          <p:nvPr/>
        </p:nvPicPr>
        <p:blipFill>
          <a:blip r:embed="rId1"/>
          <a:stretch>
            <a:fillRect/>
          </a:stretch>
        </p:blipFill>
        <p:spPr>
          <a:xfrm>
            <a:off x="5244197" y="455159"/>
            <a:ext cx="5740174" cy="594772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支持向量机结果</a:t>
            </a:r>
            <a:endParaRPr lang="zh-CN" altLang="en-US" sz="2800" dirty="0">
              <a:cs typeface="+mn-ea"/>
              <a:sym typeface="+mn-lt"/>
            </a:endParaRPr>
          </a:p>
        </p:txBody>
      </p:sp>
      <p:sp>
        <p:nvSpPr>
          <p:cNvPr id="7" name="文本框 6"/>
          <p:cNvSpPr txBox="1"/>
          <p:nvPr userDrawn="1"/>
        </p:nvSpPr>
        <p:spPr>
          <a:xfrm>
            <a:off x="748284" y="1303500"/>
            <a:ext cx="7356972" cy="368300"/>
          </a:xfrm>
          <a:prstGeom prst="rect">
            <a:avLst/>
          </a:prstGeom>
        </p:spPr>
        <p:txBody>
          <a:bodyPr wrap="none" rtlCol="0">
            <a:noAutofit/>
          </a:bodyPr>
          <a:p>
            <a:pPr algn="l"/>
            <a:r>
              <a:rPr lang="zh-CN" altLang="en-US"/>
              <a:t>两个用于评估二分类模型性能的图表：</a:t>
            </a:r>
            <a:endParaRPr lang="zh-CN" altLang="en-US"/>
          </a:p>
          <a:p>
            <a:pPr algn="l"/>
            <a:r>
              <a:rPr lang="zh-CN" altLang="en-US"/>
              <a:t>基于验证集的数据绘制的</a:t>
            </a:r>
            <a:r>
              <a:rPr lang="en-US" altLang="zh-CN"/>
              <a:t>ROC</a:t>
            </a:r>
            <a:r>
              <a:rPr lang="zh-CN" altLang="en-US"/>
              <a:t>曲线和</a:t>
            </a:r>
            <a:r>
              <a:rPr lang="en-US" altLang="zh-CN"/>
              <a:t>Precision-Recall</a:t>
            </a:r>
            <a:r>
              <a:rPr lang="zh-CN" altLang="en-US"/>
              <a:t>曲线</a:t>
            </a:r>
            <a:endParaRPr lang="zh-CN" altLang="en-US"/>
          </a:p>
        </p:txBody>
      </p:sp>
      <p:pic>
        <p:nvPicPr>
          <p:cNvPr id="8" name="图片 7" descr="upload_post_object_v2_985675392"/>
          <p:cNvPicPr>
            <a:picLocks noChangeAspect="1"/>
          </p:cNvPicPr>
          <p:nvPr/>
        </p:nvPicPr>
        <p:blipFill>
          <a:blip r:embed="rId1"/>
          <a:stretch>
            <a:fillRect/>
          </a:stretch>
        </p:blipFill>
        <p:spPr>
          <a:xfrm>
            <a:off x="480590" y="2019032"/>
            <a:ext cx="11230776" cy="442720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支持向量机结果</a:t>
            </a:r>
            <a:endParaRPr lang="zh-CN" altLang="en-US" sz="2800" dirty="0">
              <a:cs typeface="+mn-ea"/>
              <a:sym typeface="+mn-lt"/>
            </a:endParaRPr>
          </a:p>
        </p:txBody>
      </p:sp>
      <p:sp>
        <p:nvSpPr>
          <p:cNvPr id="7" name="文本框 6"/>
          <p:cNvSpPr txBox="1"/>
          <p:nvPr userDrawn="1"/>
        </p:nvSpPr>
        <p:spPr>
          <a:xfrm>
            <a:off x="748284" y="1303500"/>
            <a:ext cx="7356972" cy="650426"/>
          </a:xfrm>
          <a:prstGeom prst="rect">
            <a:avLst/>
          </a:prstGeom>
        </p:spPr>
        <p:txBody>
          <a:bodyPr wrap="none" rtlCol="0">
            <a:noAutofit/>
          </a:bodyPr>
          <a:p>
            <a:pPr algn="l"/>
            <a:r>
              <a:rPr lang="zh-CN" altLang="en-US"/>
              <a:t>两个用于评估二分类模型性能的图表：</a:t>
            </a:r>
            <a:endParaRPr lang="zh-CN" altLang="en-US"/>
          </a:p>
          <a:p>
            <a:pPr algn="l"/>
            <a:r>
              <a:rPr lang="zh-CN" altLang="en-US"/>
              <a:t>基于测试集的数据绘制的</a:t>
            </a:r>
            <a:r>
              <a:rPr lang="en-US" altLang="zh-CN"/>
              <a:t>ROC</a:t>
            </a:r>
            <a:r>
              <a:rPr lang="zh-CN" altLang="en-US"/>
              <a:t>曲线和</a:t>
            </a:r>
            <a:r>
              <a:rPr lang="en-US" altLang="zh-CN"/>
              <a:t>Precision-Recall</a:t>
            </a:r>
            <a:r>
              <a:rPr lang="zh-CN" altLang="en-US"/>
              <a:t>曲线</a:t>
            </a:r>
            <a:endParaRPr lang="zh-CN" altLang="en-US"/>
          </a:p>
        </p:txBody>
      </p:sp>
      <p:pic>
        <p:nvPicPr>
          <p:cNvPr id="9" name="图片 8" descr="upload_post_object_v2_2336828422"/>
          <p:cNvPicPr>
            <a:picLocks noChangeAspect="1"/>
          </p:cNvPicPr>
          <p:nvPr/>
        </p:nvPicPr>
        <p:blipFill>
          <a:blip r:embed="rId1"/>
          <a:stretch>
            <a:fillRect/>
          </a:stretch>
        </p:blipFill>
        <p:spPr>
          <a:xfrm>
            <a:off x="748284" y="1953938"/>
            <a:ext cx="10981203" cy="447536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梯度提升树结果</a:t>
            </a:r>
            <a:endParaRPr lang="zh-CN" altLang="en-US" sz="2800" dirty="0">
              <a:cs typeface="+mn-ea"/>
              <a:sym typeface="+mn-lt"/>
            </a:endParaRPr>
          </a:p>
        </p:txBody>
      </p:sp>
      <p:pic>
        <p:nvPicPr>
          <p:cNvPr id="9" name="图片 8" descr="upload_post_object_v2_1067827093"/>
          <p:cNvPicPr>
            <a:picLocks noChangeAspect="1"/>
          </p:cNvPicPr>
          <p:nvPr/>
        </p:nvPicPr>
        <p:blipFill>
          <a:blip r:embed="rId1"/>
          <a:stretch>
            <a:fillRect/>
          </a:stretch>
        </p:blipFill>
        <p:spPr>
          <a:xfrm>
            <a:off x="523276" y="1380997"/>
            <a:ext cx="9424145" cy="43954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梯度提果升树结果</a:t>
            </a:r>
            <a:endParaRPr lang="zh-CN" altLang="en-US" sz="2800" dirty="0">
              <a:cs typeface="+mn-ea"/>
              <a:sym typeface="+mn-lt"/>
            </a:endParaRPr>
          </a:p>
        </p:txBody>
      </p:sp>
      <p:pic>
        <p:nvPicPr>
          <p:cNvPr id="9" name="图片 8" descr="upload_post_object_v2_3490765351"/>
          <p:cNvPicPr>
            <a:picLocks noChangeAspect="1"/>
          </p:cNvPicPr>
          <p:nvPr/>
        </p:nvPicPr>
        <p:blipFill>
          <a:blip r:embed="rId1"/>
          <a:stretch>
            <a:fillRect/>
          </a:stretch>
        </p:blipFill>
        <p:spPr>
          <a:xfrm>
            <a:off x="603714" y="1390676"/>
            <a:ext cx="9866984" cy="432451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9" name="文本框 8"/>
          <p:cNvSpPr txBox="1"/>
          <p:nvPr userDrawn="1"/>
        </p:nvSpPr>
        <p:spPr>
          <a:xfrm>
            <a:off x="1100660" y="674108"/>
            <a:ext cx="7315200" cy="472736"/>
          </a:xfrm>
          <a:prstGeom prst="rect">
            <a:avLst/>
          </a:prstGeom>
        </p:spPr>
        <p:txBody>
          <a:bodyPr wrap="square" rtlCol="0" anchor="t">
            <a:noAutofit/>
          </a:bodyPr>
          <a:p>
            <a:r>
              <a:rPr lang="zh-CN" altLang="en-US" sz="2800"/>
              <a:t>梯度提升树结果</a:t>
            </a:r>
            <a:endParaRPr lang="zh-CN" altLang="en-US" sz="2800"/>
          </a:p>
        </p:txBody>
      </p:sp>
      <p:pic>
        <p:nvPicPr>
          <p:cNvPr id="10" name="图片 9" descr="upload_post_object_v2_316616496"/>
          <p:cNvPicPr>
            <a:picLocks noChangeAspect="1"/>
          </p:cNvPicPr>
          <p:nvPr/>
        </p:nvPicPr>
        <p:blipFill>
          <a:blip r:embed="rId1"/>
          <a:stretch>
            <a:fillRect/>
          </a:stretch>
        </p:blipFill>
        <p:spPr>
          <a:xfrm>
            <a:off x="587994" y="1567028"/>
            <a:ext cx="11015897" cy="344246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63304" y="664663"/>
            <a:ext cx="7315200" cy="521970"/>
          </a:xfrm>
          <a:prstGeom prst="rect">
            <a:avLst/>
          </a:prstGeom>
          <a:noFill/>
        </p:spPr>
        <p:txBody>
          <a:bodyPr wrap="square" rtlCol="0" anchor="t">
            <a:spAutoFit/>
          </a:bodyPr>
          <a:p>
            <a:r>
              <a:rPr lang="zh-CN" altLang="en-US" sz="2800"/>
              <a:t>梯度提升树结果</a:t>
            </a:r>
            <a:endParaRPr lang="zh-CN" altLang="en-US" sz="2800"/>
          </a:p>
        </p:txBody>
      </p:sp>
      <p:grpSp>
        <p:nvGrpSpPr>
          <p:cNvPr id="3" name="组合 2"/>
          <p:cNvGrpSpPr/>
          <p:nvPr/>
        </p:nvGrpSpPr>
        <p:grpSpPr>
          <a:xfrm>
            <a:off x="748244" y="776125"/>
            <a:ext cx="352439" cy="299049"/>
            <a:chOff x="4468761" y="1799303"/>
            <a:chExt cx="914400" cy="516194"/>
          </a:xfrm>
          <a:solidFill>
            <a:schemeClr val="accent1">
              <a:lumMod val="20000"/>
              <a:lumOff val="80000"/>
            </a:schemeClr>
          </a:solidFill>
        </p:grpSpPr>
        <p:sp>
          <p:nvSpPr>
            <p:cNvPr id="4" name="矩形 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 name="矩形 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pic>
        <p:nvPicPr>
          <p:cNvPr id="7" name="图片 6" descr="upload_post_object_v2_283214975"/>
          <p:cNvPicPr>
            <a:picLocks noChangeAspect="1"/>
          </p:cNvPicPr>
          <p:nvPr/>
        </p:nvPicPr>
        <p:blipFill>
          <a:blip r:embed="rId1"/>
          <a:stretch>
            <a:fillRect/>
          </a:stretch>
        </p:blipFill>
        <p:spPr>
          <a:xfrm>
            <a:off x="850649" y="1772362"/>
            <a:ext cx="9190048" cy="4573485"/>
          </a:xfrm>
          <a:prstGeom prst="rect">
            <a:avLst/>
          </a:prstGeom>
        </p:spPr>
      </p:pic>
      <p:sp>
        <p:nvSpPr>
          <p:cNvPr id="8" name="文本框 7"/>
          <p:cNvSpPr txBox="1"/>
          <p:nvPr userDrawn="1"/>
        </p:nvSpPr>
        <p:spPr>
          <a:xfrm>
            <a:off x="1579130" y="1186658"/>
            <a:ext cx="5999480" cy="645160"/>
          </a:xfrm>
          <a:prstGeom prst="rect">
            <a:avLst/>
          </a:prstGeom>
        </p:spPr>
        <p:txBody>
          <a:bodyPr wrap="none" rtlCol="0">
            <a:spAutoFit/>
          </a:bodyPr>
          <a:p>
            <a:pPr algn="l"/>
            <a:r>
              <a:rPr lang="zh-CN" altLang="en-US"/>
              <a:t>两个用于评估二分类模型性能的图表：</a:t>
            </a:r>
            <a:endParaRPr lang="zh-CN" altLang="en-US"/>
          </a:p>
          <a:p>
            <a:pPr algn="l"/>
            <a:r>
              <a:rPr lang="zh-CN" altLang="en-US"/>
              <a:t>基于验证集的数据绘制的</a:t>
            </a:r>
            <a:r>
              <a:rPr lang="en-US" altLang="zh-CN"/>
              <a:t>ROC</a:t>
            </a:r>
            <a:r>
              <a:rPr lang="zh-CN" altLang="en-US"/>
              <a:t>曲线和</a:t>
            </a:r>
            <a:r>
              <a:rPr lang="en-US" altLang="zh-CN"/>
              <a:t>Precision-Recall</a:t>
            </a:r>
            <a:r>
              <a:rPr lang="zh-CN" altLang="en-US"/>
              <a:t>曲线</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00660" y="664694"/>
            <a:ext cx="7315200" cy="521970"/>
          </a:xfrm>
          <a:prstGeom prst="rect">
            <a:avLst/>
          </a:prstGeom>
          <a:noFill/>
        </p:spPr>
        <p:txBody>
          <a:bodyPr wrap="square" rtlCol="0" anchor="t">
            <a:spAutoFit/>
          </a:bodyPr>
          <a:p>
            <a:r>
              <a:rPr lang="zh-CN" altLang="en-US" sz="2800"/>
              <a:t>梯度提升树结果</a:t>
            </a:r>
            <a:endParaRPr lang="zh-CN" altLang="en-US" sz="2800"/>
          </a:p>
        </p:txBody>
      </p:sp>
      <p:grpSp>
        <p:nvGrpSpPr>
          <p:cNvPr id="3" name="组合 2"/>
          <p:cNvGrpSpPr/>
          <p:nvPr/>
        </p:nvGrpSpPr>
        <p:grpSpPr>
          <a:xfrm>
            <a:off x="748244" y="776125"/>
            <a:ext cx="352439" cy="299049"/>
            <a:chOff x="4468761" y="1799303"/>
            <a:chExt cx="914400" cy="516194"/>
          </a:xfrm>
          <a:solidFill>
            <a:schemeClr val="accent1">
              <a:lumMod val="20000"/>
              <a:lumOff val="80000"/>
            </a:schemeClr>
          </a:solidFill>
        </p:grpSpPr>
        <p:sp>
          <p:nvSpPr>
            <p:cNvPr id="4" name="矩形 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 name="矩形 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8" name="文本框 7"/>
          <p:cNvSpPr txBox="1"/>
          <p:nvPr/>
        </p:nvSpPr>
        <p:spPr>
          <a:xfrm>
            <a:off x="1752989" y="1186658"/>
            <a:ext cx="7315200" cy="645160"/>
          </a:xfrm>
          <a:prstGeom prst="rect">
            <a:avLst/>
          </a:prstGeom>
          <a:noFill/>
        </p:spPr>
        <p:txBody>
          <a:bodyPr wrap="square" rtlCol="0" anchor="t">
            <a:spAutoFit/>
          </a:bodyPr>
          <a:p>
            <a:r>
              <a:rPr lang="zh-CN" altLang="en-US"/>
              <a:t>两个用于评估二分类模型性能的图表：</a:t>
            </a:r>
            <a:endParaRPr lang="zh-CN" altLang="en-US"/>
          </a:p>
          <a:p>
            <a:r>
              <a:rPr lang="zh-CN" altLang="en-US"/>
              <a:t>基于测试集的数据绘制的</a:t>
            </a:r>
            <a:r>
              <a:rPr lang="en-US" altLang="zh-CN"/>
              <a:t>ROC</a:t>
            </a:r>
            <a:r>
              <a:rPr lang="zh-CN" altLang="en-US"/>
              <a:t>曲线和</a:t>
            </a:r>
            <a:r>
              <a:rPr lang="en-US" altLang="zh-CN"/>
              <a:t>Precision-Recall</a:t>
            </a:r>
            <a:r>
              <a:rPr lang="zh-CN" altLang="en-US"/>
              <a:t>曲线</a:t>
            </a:r>
            <a:endParaRPr lang="zh-CN" altLang="en-US"/>
          </a:p>
        </p:txBody>
      </p:sp>
      <p:pic>
        <p:nvPicPr>
          <p:cNvPr id="9" name="图片 8" descr="upload_post_object_v2_3876330860"/>
          <p:cNvPicPr>
            <a:picLocks noChangeAspect="1"/>
          </p:cNvPicPr>
          <p:nvPr/>
        </p:nvPicPr>
        <p:blipFill>
          <a:blip r:embed="rId1"/>
          <a:stretch>
            <a:fillRect/>
          </a:stretch>
        </p:blipFill>
        <p:spPr>
          <a:xfrm>
            <a:off x="1202781" y="1831810"/>
            <a:ext cx="9223435" cy="46076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7" name="文本框 6"/>
          <p:cNvSpPr txBox="1"/>
          <p:nvPr userDrawn="1"/>
        </p:nvSpPr>
        <p:spPr>
          <a:xfrm>
            <a:off x="520542" y="1075160"/>
            <a:ext cx="5811336" cy="4006580"/>
          </a:xfrm>
          <a:prstGeom prst="rect">
            <a:avLst/>
          </a:prstGeom>
        </p:spPr>
        <p:txBody>
          <a:bodyPr wrap="square" rtlCol="0">
            <a:noAutofit/>
          </a:bodyPr>
          <a:p>
            <a:r>
              <a:rPr lang="zh-CN" altLang="en-US"/>
              <a:t>数据预处理过程描述：</a:t>
            </a:r>
            <a:endParaRPr lang="zh-CN" altLang="en-US"/>
          </a:p>
          <a:p>
            <a:r>
              <a:rPr lang="en-US" altLang="zh-CN"/>
              <a:t>1.</a:t>
            </a:r>
            <a:r>
              <a:rPr lang="zh-CN" altLang="en-US"/>
              <a:t>列名重命名</a:t>
            </a:r>
            <a:endParaRPr lang="zh-CN" altLang="en-US"/>
          </a:p>
          <a:p>
            <a:r>
              <a:rPr lang="zh-CN" altLang="en-US"/>
              <a:t>原始列名中包含特殊字符（如点号），替换为下划线以符合 </a:t>
            </a:r>
            <a:r>
              <a:rPr lang="en-US" altLang="zh-CN"/>
              <a:t>Spark </a:t>
            </a:r>
            <a:r>
              <a:rPr lang="zh-CN" altLang="en-US"/>
              <a:t>规范。</a:t>
            </a:r>
            <a:endParaRPr lang="zh-CN" altLang="en-US"/>
          </a:p>
          <a:p>
            <a:r>
              <a:rPr lang="en-US" altLang="zh-CN"/>
              <a:t>2. </a:t>
            </a:r>
            <a:r>
              <a:rPr lang="zh-CN" altLang="en-US"/>
              <a:t>数据清洗</a:t>
            </a:r>
            <a:endParaRPr lang="zh-CN" altLang="en-US"/>
          </a:p>
          <a:p>
            <a:r>
              <a:rPr lang="zh-CN" altLang="en-US"/>
              <a:t>处理分类变量中的 </a:t>
            </a:r>
            <a:r>
              <a:rPr lang="en-US" altLang="zh-CN"/>
              <a:t>"unknown" </a:t>
            </a:r>
            <a:r>
              <a:rPr lang="zh-CN" altLang="en-US"/>
              <a:t>值，将其替换为 </a:t>
            </a:r>
            <a:r>
              <a:rPr lang="en-US" altLang="zh-CN"/>
              <a:t>None</a:t>
            </a:r>
            <a:r>
              <a:rPr lang="zh-CN" altLang="en-US"/>
              <a:t>。</a:t>
            </a:r>
            <a:endParaRPr lang="zh-CN" altLang="en-US"/>
          </a:p>
          <a:p>
            <a:r>
              <a:rPr lang="zh-CN" altLang="en-US"/>
              <a:t>填充缺失值：</a:t>
            </a:r>
            <a:endParaRPr lang="zh-CN" altLang="en-US"/>
          </a:p>
          <a:p>
            <a:r>
              <a:rPr lang="zh-CN" altLang="en-US"/>
              <a:t>数值型列：用均值填充。</a:t>
            </a:r>
            <a:endParaRPr lang="zh-CN" altLang="en-US"/>
          </a:p>
          <a:p>
            <a:r>
              <a:rPr lang="zh-CN" altLang="en-US"/>
              <a:t>分类型列：用众数填充。</a:t>
            </a:r>
            <a:endParaRPr lang="zh-CN" altLang="en-US"/>
          </a:p>
          <a:p>
            <a:r>
              <a:rPr lang="zh-CN" altLang="en-US"/>
              <a:t>过滤异常值：保留年龄在 </a:t>
            </a:r>
            <a:r>
              <a:rPr lang="en-US" altLang="zh-CN"/>
              <a:t>[18, 100] </a:t>
            </a:r>
            <a:r>
              <a:rPr lang="zh-CN" altLang="en-US"/>
              <a:t>范围内的记录。</a:t>
            </a:r>
            <a:endParaRPr lang="zh-CN" altLang="en-US"/>
          </a:p>
          <a:p>
            <a:r>
              <a:rPr lang="en-US" altLang="zh-CN"/>
              <a:t>3.</a:t>
            </a:r>
            <a:r>
              <a:rPr lang="zh-CN" altLang="en-US"/>
              <a:t>移除无关列</a:t>
            </a:r>
            <a:endParaRPr lang="zh-CN" altLang="en-US"/>
          </a:p>
          <a:p>
            <a:r>
              <a:rPr lang="zh-CN" altLang="en-US"/>
              <a:t>删除 </a:t>
            </a:r>
            <a:r>
              <a:rPr lang="en-US" altLang="zh-CN"/>
              <a:t>duration </a:t>
            </a:r>
            <a:r>
              <a:rPr lang="zh-CN" altLang="en-US"/>
              <a:t>列，因为它不适合用于预测模型。</a:t>
            </a:r>
            <a:endParaRPr lang="zh-CN" altLang="en-US"/>
          </a:p>
          <a:p>
            <a:r>
              <a:rPr lang="en-US" altLang="zh-CN"/>
              <a:t>4. </a:t>
            </a:r>
            <a:r>
              <a:rPr lang="zh-CN" altLang="en-US"/>
              <a:t>特征工程</a:t>
            </a:r>
            <a:endParaRPr lang="zh-CN" altLang="en-US"/>
          </a:p>
          <a:p>
            <a:r>
              <a:rPr lang="en-US" altLang="zh-CN"/>
              <a:t>4.1 </a:t>
            </a:r>
            <a:r>
              <a:rPr lang="zh-CN" altLang="en-US"/>
              <a:t>分类特征处理</a:t>
            </a:r>
            <a:endParaRPr lang="zh-CN" altLang="en-US"/>
          </a:p>
          <a:p>
            <a:r>
              <a:rPr lang="zh-CN" altLang="en-US"/>
              <a:t>使用 </a:t>
            </a:r>
            <a:r>
              <a:rPr lang="en-US" altLang="zh-CN"/>
              <a:t>StringIndexer </a:t>
            </a:r>
            <a:r>
              <a:rPr lang="zh-CN" altLang="en-US"/>
              <a:t>将分类变量转换为索引。</a:t>
            </a:r>
            <a:endParaRPr lang="zh-CN" altLang="en-US"/>
          </a:p>
          <a:p>
            <a:r>
              <a:rPr lang="zh-CN" altLang="en-US"/>
              <a:t>使用 </a:t>
            </a:r>
            <a:r>
              <a:rPr lang="en-US" altLang="zh-CN"/>
              <a:t>OneHotEncoder </a:t>
            </a:r>
            <a:r>
              <a:rPr lang="zh-CN" altLang="en-US"/>
              <a:t>对索引进行独热编码。</a:t>
            </a:r>
            <a:endParaRPr lang="zh-CN" altLang="en-US"/>
          </a:p>
          <a:p>
            <a:r>
              <a:rPr lang="en-US" altLang="zh-CN"/>
              <a:t>4.2 </a:t>
            </a:r>
            <a:r>
              <a:rPr lang="zh-CN" altLang="en-US"/>
              <a:t>数值特征标准化</a:t>
            </a:r>
            <a:endParaRPr lang="zh-CN" altLang="en-US"/>
          </a:p>
          <a:p>
            <a:r>
              <a:rPr lang="zh-CN" altLang="en-US"/>
              <a:t>使用</a:t>
            </a:r>
            <a:r>
              <a:rPr lang="en-US" altLang="zh-CN"/>
              <a:t> VectorAssembler </a:t>
            </a:r>
            <a:r>
              <a:rPr lang="zh-CN" altLang="en-US"/>
              <a:t>将数值特征合并为一个向量。</a:t>
            </a:r>
            <a:endParaRPr lang="zh-CN" altLang="en-US"/>
          </a:p>
          <a:p>
            <a:r>
              <a:rPr lang="zh-CN" altLang="en-US"/>
              <a:t>使用</a:t>
            </a:r>
            <a:r>
              <a:rPr lang="en-US" altLang="zh-CN"/>
              <a:t> StandardScaler </a:t>
            </a:r>
            <a:r>
              <a:rPr lang="zh-CN" altLang="en-US"/>
              <a:t>对数值特征进行标准化。</a:t>
            </a:r>
            <a:endParaRPr lang="zh-CN" altLang="en-US"/>
          </a:p>
          <a:p>
            <a:endParaRPr lang="zh-CN" altLang="en-US"/>
          </a:p>
        </p:txBody>
      </p:sp>
      <p:sp>
        <p:nvSpPr>
          <p:cNvPr id="6" name="文本框 5"/>
          <p:cNvSpPr txBox="1"/>
          <p:nvPr userDrawn="1"/>
        </p:nvSpPr>
        <p:spPr>
          <a:xfrm>
            <a:off x="6331873" y="1075209"/>
            <a:ext cx="5351323" cy="3093750"/>
          </a:xfrm>
          <a:prstGeom prst="rect">
            <a:avLst/>
          </a:prstGeom>
        </p:spPr>
        <p:txBody>
          <a:bodyPr wrap="square" rtlCol="0">
            <a:noAutofit/>
          </a:bodyPr>
          <a:p>
            <a:endParaRPr lang="en-US" altLang="zh-CN"/>
          </a:p>
          <a:p>
            <a:r>
              <a:rPr lang="en-US" altLang="zh-CN"/>
              <a:t>4.3 </a:t>
            </a:r>
            <a:r>
              <a:rPr lang="zh-CN" altLang="en-US"/>
              <a:t>合并所有特征</a:t>
            </a:r>
            <a:endParaRPr lang="zh-CN" altLang="en-US"/>
          </a:p>
          <a:p>
            <a:r>
              <a:rPr lang="zh-CN" altLang="en-US"/>
              <a:t>将独热编码后的分类特征和标准化后的数值特征合并为最终的特征向量</a:t>
            </a:r>
            <a:r>
              <a:rPr lang="en-US" altLang="zh-CN"/>
              <a:t> features</a:t>
            </a:r>
            <a:r>
              <a:rPr lang="zh-CN" altLang="en-US"/>
              <a:t>。</a:t>
            </a:r>
            <a:endParaRPr lang="zh-CN" altLang="en-US"/>
          </a:p>
          <a:p>
            <a:endParaRPr lang="en-US" altLang="zh-CN"/>
          </a:p>
          <a:p>
            <a:r>
              <a:rPr lang="en-US" altLang="zh-CN"/>
              <a:t>4.4 </a:t>
            </a:r>
            <a:r>
              <a:rPr lang="zh-CN" altLang="en-US"/>
              <a:t>目标变量编码</a:t>
            </a:r>
            <a:endParaRPr lang="zh-CN" altLang="en-US"/>
          </a:p>
          <a:p>
            <a:r>
              <a:rPr lang="zh-CN" altLang="en-US"/>
              <a:t>使用 </a:t>
            </a:r>
            <a:r>
              <a:rPr lang="en-US" altLang="zh-CN"/>
              <a:t>StringIndexer </a:t>
            </a:r>
            <a:r>
              <a:rPr lang="zh-CN" altLang="en-US"/>
              <a:t>将目标变量 </a:t>
            </a:r>
            <a:r>
              <a:rPr lang="en-US" altLang="zh-CN"/>
              <a:t>y </a:t>
            </a:r>
            <a:r>
              <a:rPr lang="zh-CN" altLang="en-US"/>
              <a:t>编码为数值标签（如 </a:t>
            </a:r>
            <a:r>
              <a:rPr lang="en-US" altLang="zh-CN"/>
              <a:t>0 </a:t>
            </a:r>
            <a:r>
              <a:rPr lang="zh-CN" altLang="en-US"/>
              <a:t>和 </a:t>
            </a:r>
            <a:r>
              <a:rPr lang="en-US" altLang="zh-CN"/>
              <a:t>1</a:t>
            </a:r>
            <a:r>
              <a:rPr lang="zh-CN" altLang="en-US"/>
              <a:t>）。</a:t>
            </a:r>
            <a:endParaRPr lang="zh-CN" altLang="en-US"/>
          </a:p>
          <a:p>
            <a:r>
              <a:rPr lang="en-US" altLang="zh-CN"/>
              <a:t>5. </a:t>
            </a:r>
            <a:r>
              <a:rPr lang="zh-CN" altLang="en-US"/>
              <a:t>数据拆分</a:t>
            </a:r>
            <a:endParaRPr lang="zh-CN" altLang="en-US"/>
          </a:p>
          <a:p>
            <a:r>
              <a:rPr lang="zh-CN" altLang="en-US"/>
              <a:t>将数据集随机拆分为训练集、验证集和测试集：</a:t>
            </a:r>
            <a:endParaRPr lang="zh-CN" altLang="en-US"/>
          </a:p>
          <a:p>
            <a:r>
              <a:rPr lang="zh-CN" altLang="en-US"/>
              <a:t>训练集：</a:t>
            </a:r>
            <a:r>
              <a:rPr lang="en-US" altLang="zh-CN"/>
              <a:t>70%</a:t>
            </a:r>
            <a:endParaRPr lang="en-US" altLang="zh-CN"/>
          </a:p>
          <a:p>
            <a:r>
              <a:rPr lang="zh-CN" altLang="en-US"/>
              <a:t>验证集：</a:t>
            </a:r>
            <a:r>
              <a:rPr lang="en-US" altLang="zh-CN"/>
              <a:t>15%</a:t>
            </a:r>
            <a:endParaRPr lang="en-US" altLang="zh-CN"/>
          </a:p>
          <a:p>
            <a:r>
              <a:rPr lang="zh-CN" altLang="en-US"/>
              <a:t>测试集：</a:t>
            </a:r>
            <a:r>
              <a:rPr lang="en-US" altLang="zh-CN"/>
              <a:t>15%</a:t>
            </a:r>
            <a:endParaRPr lang="en-US" altLang="zh-CN"/>
          </a:p>
          <a:p>
            <a:r>
              <a:rPr lang="zh-CN" altLang="en-US"/>
              <a:t>设置随机种子 </a:t>
            </a:r>
            <a:r>
              <a:rPr lang="en-US" altLang="zh-CN"/>
              <a:t>seed</a:t>
            </a:r>
            <a:r>
              <a:rPr lang="zh-CN" altLang="en-US"/>
              <a:t>=</a:t>
            </a:r>
            <a:r>
              <a:rPr lang="en-US" altLang="zh-CN"/>
              <a:t>42 </a:t>
            </a:r>
            <a:r>
              <a:rPr lang="zh-CN" altLang="en-US"/>
              <a:t>确保结果可复现。</a:t>
            </a:r>
            <a:endParaRPr lang="zh-CN" altLang="en-US"/>
          </a:p>
          <a:p>
            <a:r>
              <a:rPr lang="en-US" altLang="zh-CN"/>
              <a:t>6. </a:t>
            </a:r>
            <a:r>
              <a:rPr lang="zh-CN" altLang="en-US"/>
              <a:t>数据保存</a:t>
            </a:r>
            <a:endParaRPr lang="zh-CN" altLang="en-US"/>
          </a:p>
          <a:p>
            <a:r>
              <a:rPr lang="zh-CN" altLang="en-US"/>
              <a:t>将预处理后的数据保存为 </a:t>
            </a:r>
            <a:r>
              <a:rPr lang="en-US" altLang="zh-CN"/>
              <a:t>Parquet </a:t>
            </a:r>
            <a:r>
              <a:rPr lang="zh-CN" altLang="en-US"/>
              <a:t>格式：</a:t>
            </a:r>
            <a:endParaRPr lang="zh-CN" altLang="en-US"/>
          </a:p>
          <a:p>
            <a:r>
              <a:rPr lang="zh-CN" altLang="en-US"/>
              <a:t>训练集：</a:t>
            </a:r>
            <a:r>
              <a:rPr lang="en-US" altLang="zh-CN"/>
              <a:t>/spark/train_data.parquet</a:t>
            </a:r>
            <a:endParaRPr lang="en-US" altLang="zh-CN"/>
          </a:p>
          <a:p>
            <a:r>
              <a:rPr lang="zh-CN" altLang="en-US"/>
              <a:t>验证集：</a:t>
            </a:r>
            <a:r>
              <a:rPr lang="en-US" altLang="zh-CN"/>
              <a:t>/spark/val_data.parquet</a:t>
            </a:r>
            <a:endParaRPr lang="en-US" altLang="zh-CN"/>
          </a:p>
          <a:p>
            <a:r>
              <a:rPr lang="zh-CN" altLang="en-US"/>
              <a:t>测试集：</a:t>
            </a:r>
            <a:r>
              <a:rPr lang="en-US" altLang="zh-CN"/>
              <a:t>/spark/test_data.parque</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结果</a:t>
            </a:r>
            <a:r>
              <a:rPr lang="zh-CN" altLang="en-US" sz="2800" dirty="0">
                <a:cs typeface="Arial" panose="020B0604020202020204" pitchFamily="34" charset="0"/>
                <a:sym typeface="+mn-lt"/>
              </a:rPr>
              <a:t>总结及分析</a:t>
            </a:r>
            <a:endParaRPr lang="zh-CN" altLang="en-US" sz="2800" dirty="0">
              <a:cs typeface="+mn-ea"/>
              <a:sym typeface="+mn-lt"/>
            </a:endParaRPr>
          </a:p>
        </p:txBody>
      </p:sp>
      <p:graphicFrame>
        <p:nvGraphicFramePr>
          <p:cNvPr id="7" name="表格 6"/>
          <p:cNvGraphicFramePr/>
          <p:nvPr/>
        </p:nvGraphicFramePr>
        <p:xfrm>
          <a:off x="1828848" y="1607375"/>
          <a:ext cx="8534400" cy="1905000"/>
        </p:xfrm>
        <a:graphic>
          <a:graphicData uri="http://schemas.openxmlformats.org/drawingml/2006/table">
            <a:tbl>
              <a:tblPr firstRow="1" bandRow="1">
                <a:tableStyleId>{5940675A-B579-460E-94D1-54222C63F5DA}</a:tableStyleId>
              </a:tblPr>
              <a:tblGrid>
                <a:gridCol w="1422400"/>
                <a:gridCol w="1422400"/>
                <a:gridCol w="1422400"/>
                <a:gridCol w="1422400"/>
                <a:gridCol w="1422400"/>
                <a:gridCol w="1422400"/>
              </a:tblGrid>
              <a:tr h="381000">
                <a:tc>
                  <a:txBody>
                    <a:bodyPr/>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A</a:t>
                      </a:r>
                      <a:r>
                        <a:rPr lang="en-US" altLang="zh-CN">
                          <a:cs typeface="Arial" panose="020B0604020202020204" pitchFamily="34" charset="0"/>
                        </a:rPr>
                        <a:t>U</a:t>
                      </a:r>
                      <a:r>
                        <a:rPr lang="en-US" altLang="zh-CN"/>
                        <a:t>C</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A</a:t>
                      </a:r>
                      <a:r>
                        <a:rPr lang="en-US" altLang="zh-CN">
                          <a:cs typeface="Arial" panose="020B0604020202020204" pitchFamily="34" charset="0"/>
                        </a:rPr>
                        <a:t>C</a:t>
                      </a:r>
                      <a:r>
                        <a:rPr lang="en-US" altLang="zh-CN"/>
                        <a:t>C</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F1</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Recall</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Precision</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zh-CN" altLang="en-US"/>
                        <a:t>多层</a:t>
                      </a:r>
                      <a:r>
                        <a:rPr lang="zh-CN" altLang="en-US">
                          <a:cs typeface="Arial" panose="020B0604020202020204" pitchFamily="34" charset="0"/>
                        </a:rPr>
                        <a:t>感知器</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7549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.8957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0.8709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.8957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8737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zh-CN" altLang="en-US"/>
                        <a:t>随机森林</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.8278</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8923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.8609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8923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a:t>
                      </a:r>
                      <a:r>
                        <a:rPr lang="en-US" altLang="zh-CN">
                          <a:cs typeface="Arial" panose="020B0604020202020204" pitchFamily="34" charset="0"/>
                        </a:rPr>
                        <a:t>661</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zh-CN" altLang="en-US"/>
                        <a:t>支持向量机</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6931</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0.8993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8740</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8993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.8806</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zh-CN" altLang="en-US"/>
                        <a:t>梯度提升树</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0.7549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0.8957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0.8709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8957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a:t>
                      </a:r>
                      <a:r>
                        <a:rPr lang="en-US" altLang="zh-CN">
                          <a:cs typeface="Arial" panose="020B0604020202020204" pitchFamily="34" charset="0"/>
                        </a:rPr>
                        <a:t>737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
        <p:nvSpPr>
          <p:cNvPr id="8" name="文本框 7"/>
          <p:cNvSpPr txBox="1"/>
          <p:nvPr userDrawn="1"/>
        </p:nvSpPr>
        <p:spPr>
          <a:xfrm>
            <a:off x="1671600" y="4016523"/>
            <a:ext cx="8773356" cy="1976254"/>
          </a:xfrm>
          <a:prstGeom prst="rect">
            <a:avLst/>
          </a:prstGeom>
        </p:spPr>
        <p:txBody>
          <a:bodyPr wrap="square" rtlCol="0">
            <a:noAutofit/>
          </a:bodyPr>
          <a:p>
            <a:r>
              <a:rPr lang="zh-CN" altLang="en-US"/>
              <a:t>分析：由上表得，随机森林相对较优。从</a:t>
            </a:r>
            <a:r>
              <a:rPr lang="en-US" altLang="zh-CN"/>
              <a:t> AUC</a:t>
            </a:r>
            <a:r>
              <a:rPr lang="zh-CN" altLang="en-US"/>
              <a:t>（曲线下面积，衡量分类器对正例和负例排序能力，越高越能区分正负样本）看，随机森林的</a:t>
            </a:r>
            <a:r>
              <a:rPr lang="en-US" altLang="zh-CN"/>
              <a:t> 0.8278 </a:t>
            </a:r>
            <a:r>
              <a:rPr lang="zh-CN" altLang="en-US"/>
              <a:t>在几个模型中最高，说明其整体区分正负样本能力较强；</a:t>
            </a:r>
            <a:r>
              <a:rPr lang="en-US" altLang="zh-CN"/>
              <a:t>ACC</a:t>
            </a:r>
            <a:r>
              <a:rPr lang="zh-CN" altLang="en-US"/>
              <a:t>（准确率，正确预测比例）虽不是最高，但与其他较高准确率模型接近；</a:t>
            </a:r>
            <a:r>
              <a:rPr lang="en-US" altLang="zh-CN"/>
              <a:t>F1</a:t>
            </a:r>
            <a:r>
              <a:rPr lang="zh-CN" altLang="en-US"/>
              <a:t>、</a:t>
            </a:r>
            <a:r>
              <a:rPr lang="en-US" altLang="zh-CN"/>
              <a:t>Recall</a:t>
            </a:r>
            <a:r>
              <a:rPr lang="zh-CN" altLang="en-US"/>
              <a:t>（召回率）、</a:t>
            </a:r>
            <a:r>
              <a:rPr lang="en-US" altLang="zh-CN"/>
              <a:t>Precision</a:t>
            </a:r>
            <a:r>
              <a:rPr lang="zh-CN" altLang="en-US"/>
              <a:t>（精确率）也都处于较理想水平</a:t>
            </a:r>
            <a:r>
              <a:rPr lang="en-US" altLang="zh-CN"/>
              <a:t> </a:t>
            </a:r>
            <a:r>
              <a:rPr lang="zh-CN" altLang="en-US"/>
              <a:t>，各项指标表现相对均衡。</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6" name="文本框 5"/>
          <p:cNvSpPr txBox="1"/>
          <p:nvPr userDrawn="1"/>
        </p:nvSpPr>
        <p:spPr>
          <a:xfrm>
            <a:off x="3158382" y="679897"/>
            <a:ext cx="843280" cy="491490"/>
          </a:xfrm>
          <a:prstGeom prst="rect">
            <a:avLst/>
          </a:prstGeom>
        </p:spPr>
        <p:txBody>
          <a:bodyPr wrap="none" rtlCol="0">
            <a:spAutoFit/>
          </a:bodyPr>
          <a:p>
            <a:r>
              <a:rPr lang="zh-CN" altLang="en-US" sz="2600"/>
              <a:t>过程</a:t>
            </a:r>
            <a:endParaRPr lang="zh-CN" altLang="en-US" sz="2600"/>
          </a:p>
        </p:txBody>
      </p:sp>
      <p:pic>
        <p:nvPicPr>
          <p:cNvPr id="8" name="图片 7" descr="upload_post_object_v2_3079898635"/>
          <p:cNvPicPr>
            <a:picLocks noChangeAspect="1"/>
          </p:cNvPicPr>
          <p:nvPr/>
        </p:nvPicPr>
        <p:blipFill>
          <a:blip r:embed="rId1"/>
          <a:stretch>
            <a:fillRect/>
          </a:stretch>
        </p:blipFill>
        <p:spPr>
          <a:xfrm>
            <a:off x="0" y="1171441"/>
            <a:ext cx="9112385" cy="5395438"/>
          </a:xfrm>
          <a:prstGeom prst="rect">
            <a:avLst/>
          </a:prstGeom>
        </p:spPr>
      </p:pic>
      <p:pic>
        <p:nvPicPr>
          <p:cNvPr id="9" name="图片 8" descr="upload_post_object_v2_462399052"/>
          <p:cNvPicPr>
            <a:picLocks noChangeAspect="1"/>
          </p:cNvPicPr>
          <p:nvPr/>
        </p:nvPicPr>
        <p:blipFill>
          <a:blip r:embed="rId2"/>
          <a:srcRect r="36191"/>
          <a:stretch>
            <a:fillRect/>
          </a:stretch>
        </p:blipFill>
        <p:spPr>
          <a:xfrm>
            <a:off x="4638881" y="5745575"/>
            <a:ext cx="7120153" cy="7553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6" name="文本框 5"/>
          <p:cNvSpPr txBox="1"/>
          <p:nvPr userDrawn="1"/>
        </p:nvSpPr>
        <p:spPr>
          <a:xfrm>
            <a:off x="3158382" y="679897"/>
            <a:ext cx="843280" cy="491490"/>
          </a:xfrm>
          <a:prstGeom prst="rect">
            <a:avLst/>
          </a:prstGeom>
        </p:spPr>
        <p:txBody>
          <a:bodyPr wrap="none" rtlCol="0">
            <a:spAutoFit/>
          </a:bodyPr>
          <a:p>
            <a:r>
              <a:rPr lang="zh-CN" altLang="en-US" sz="2600"/>
              <a:t>过程</a:t>
            </a:r>
            <a:endParaRPr lang="zh-CN" altLang="en-US" sz="2600"/>
          </a:p>
        </p:txBody>
      </p:sp>
      <p:pic>
        <p:nvPicPr>
          <p:cNvPr id="7" name="图片 6" descr="upload_post_object_v2_2551014055"/>
          <p:cNvPicPr>
            <a:picLocks noChangeAspect="1"/>
          </p:cNvPicPr>
          <p:nvPr/>
        </p:nvPicPr>
        <p:blipFill>
          <a:blip r:embed="rId1"/>
          <a:stretch>
            <a:fillRect/>
          </a:stretch>
        </p:blipFill>
        <p:spPr>
          <a:xfrm>
            <a:off x="520882" y="1171441"/>
            <a:ext cx="8368370" cy="4675354"/>
          </a:xfrm>
          <a:prstGeom prst="rect">
            <a:avLst/>
          </a:prstGeom>
        </p:spPr>
      </p:pic>
      <p:pic>
        <p:nvPicPr>
          <p:cNvPr id="10" name="图片 9" descr="upload_post_object_v2_87755024"/>
          <p:cNvPicPr>
            <a:picLocks noChangeAspect="1"/>
          </p:cNvPicPr>
          <p:nvPr/>
        </p:nvPicPr>
        <p:blipFill>
          <a:blip r:embed="rId2"/>
          <a:stretch>
            <a:fillRect/>
          </a:stretch>
        </p:blipFill>
        <p:spPr>
          <a:xfrm>
            <a:off x="4069468" y="5557209"/>
            <a:ext cx="8009681" cy="11750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6" name="文本框 5"/>
          <p:cNvSpPr txBox="1"/>
          <p:nvPr userDrawn="1"/>
        </p:nvSpPr>
        <p:spPr>
          <a:xfrm>
            <a:off x="3158382" y="679897"/>
            <a:ext cx="843280" cy="491490"/>
          </a:xfrm>
          <a:prstGeom prst="rect">
            <a:avLst/>
          </a:prstGeom>
        </p:spPr>
        <p:txBody>
          <a:bodyPr wrap="none" rtlCol="0">
            <a:spAutoFit/>
          </a:bodyPr>
          <a:p>
            <a:r>
              <a:rPr lang="zh-CN" altLang="en-US" sz="2600"/>
              <a:t>过程</a:t>
            </a:r>
            <a:endParaRPr lang="zh-CN" altLang="en-US" sz="2600"/>
          </a:p>
        </p:txBody>
      </p:sp>
      <p:pic>
        <p:nvPicPr>
          <p:cNvPr id="7" name="图片 6" descr="upload_post_object_v2_2880231487"/>
          <p:cNvPicPr>
            <a:picLocks noChangeAspect="1"/>
          </p:cNvPicPr>
          <p:nvPr/>
        </p:nvPicPr>
        <p:blipFill>
          <a:blip r:embed="rId1"/>
          <a:stretch>
            <a:fillRect/>
          </a:stretch>
        </p:blipFill>
        <p:spPr>
          <a:xfrm>
            <a:off x="549153" y="433085"/>
            <a:ext cx="7014637" cy="3939056"/>
          </a:xfrm>
          <a:prstGeom prst="rect">
            <a:avLst/>
          </a:prstGeom>
        </p:spPr>
      </p:pic>
      <p:pic>
        <p:nvPicPr>
          <p:cNvPr id="10" name="图片 9" descr="upload_post_object_v2_3178125677"/>
          <p:cNvPicPr>
            <a:picLocks noChangeAspect="1"/>
          </p:cNvPicPr>
          <p:nvPr/>
        </p:nvPicPr>
        <p:blipFill>
          <a:blip r:embed="rId2"/>
          <a:stretch>
            <a:fillRect/>
          </a:stretch>
        </p:blipFill>
        <p:spPr>
          <a:xfrm>
            <a:off x="95921" y="4443742"/>
            <a:ext cx="9194455" cy="24142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6" name="文本框 5"/>
          <p:cNvSpPr txBox="1"/>
          <p:nvPr userDrawn="1"/>
        </p:nvSpPr>
        <p:spPr>
          <a:xfrm>
            <a:off x="3158382" y="679897"/>
            <a:ext cx="843280" cy="491490"/>
          </a:xfrm>
          <a:prstGeom prst="rect">
            <a:avLst/>
          </a:prstGeom>
        </p:spPr>
        <p:txBody>
          <a:bodyPr wrap="none" rtlCol="0">
            <a:spAutoFit/>
          </a:bodyPr>
          <a:p>
            <a:r>
              <a:rPr lang="zh-CN" altLang="en-US" sz="2600"/>
              <a:t>过程</a:t>
            </a:r>
            <a:endParaRPr lang="zh-CN" altLang="en-US" sz="2600"/>
          </a:p>
        </p:txBody>
      </p:sp>
      <p:pic>
        <p:nvPicPr>
          <p:cNvPr id="8" name="图片 7" descr="upload_post_object_v2_1111769131"/>
          <p:cNvPicPr>
            <a:picLocks noChangeAspect="1"/>
          </p:cNvPicPr>
          <p:nvPr/>
        </p:nvPicPr>
        <p:blipFill>
          <a:blip r:embed="rId1"/>
          <a:stretch>
            <a:fillRect/>
          </a:stretch>
        </p:blipFill>
        <p:spPr>
          <a:xfrm>
            <a:off x="1100699" y="1395423"/>
            <a:ext cx="10417453" cy="4497559"/>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5FA5"/>
      </a:accent1>
      <a:accent2>
        <a:srgbClr val="D52323"/>
      </a:accent2>
      <a:accent3>
        <a:srgbClr val="5596BE"/>
      </a:accent3>
      <a:accent4>
        <a:srgbClr val="DC4646"/>
      </a:accent4>
      <a:accent5>
        <a:srgbClr val="82AACD"/>
      </a:accent5>
      <a:accent6>
        <a:srgbClr val="E68C8C"/>
      </a:accent6>
      <a:hlink>
        <a:srgbClr val="005FA5"/>
      </a:hlink>
      <a:folHlink>
        <a:srgbClr val="BFBFBF"/>
      </a:folHlink>
    </a:clrScheme>
    <a:fontScheme name="2hzfxry5">
      <a:majorFont>
        <a:latin typeface="AvantGarde Bk BT"/>
        <a:ea typeface="幼圆"/>
        <a:cs typeface=""/>
      </a:majorFont>
      <a:minorFont>
        <a:latin typeface="AvantGarde Bk BT"/>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幼圆"/>
        <a:ea typeface=""/>
        <a:cs typeface=""/>
        <a:font script="Jpan" typeface="游ゴシック"/>
        <a:font script="Hang" typeface="맑은 고딕"/>
        <a:font script="Hans" typeface="幼圆"/>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幼圆"/>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antGarde Bk BT"/>
        <a:ea typeface=""/>
        <a:cs typeface=""/>
        <a:font script="Jpan" typeface="ＭＳ Ｐゴシック"/>
        <a:font script="Hang" typeface="맑은 고딕"/>
        <a:font script="Hans" typeface="幼圆"/>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05FA5"/>
    </a:accent1>
    <a:accent2>
      <a:srgbClr val="D52323"/>
    </a:accent2>
    <a:accent3>
      <a:srgbClr val="5596BE"/>
    </a:accent3>
    <a:accent4>
      <a:srgbClr val="DC4646"/>
    </a:accent4>
    <a:accent5>
      <a:srgbClr val="82AACD"/>
    </a:accent5>
    <a:accent6>
      <a:srgbClr val="E68C8C"/>
    </a:accent6>
    <a:hlink>
      <a:srgbClr val="005FA5"/>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2691</Words>
  <Application>WPS Office WWO_wpscloud_20250409201303-77eb418d75</Application>
  <PresentationFormat>宽屏</PresentationFormat>
  <Paragraphs>283</Paragraphs>
  <Slides>50</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Arial</vt:lpstr>
      <vt:lpstr>宋体</vt:lpstr>
      <vt:lpstr>Wingdings</vt:lpstr>
      <vt:lpstr>幼圆</vt:lpstr>
      <vt:lpstr>汉仪书宋二KW</vt:lpstr>
      <vt:lpstr>AvantGarde Bk BT</vt:lpstr>
      <vt:lpstr>Kingsoft Confetti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姚米多</dc:creator>
  <cp:lastModifiedBy>weboffice</cp:lastModifiedBy>
  <dcterms:created xsi:type="dcterms:W3CDTF">2025-04-23T02:10:45Z</dcterms:created>
  <dcterms:modified xsi:type="dcterms:W3CDTF">2025-04-23T02:10:45Z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2052-12.9.0.20767</vt:lpwstr>
  </property>
  <property fmtid="{D5CDD505-2E9C-101B-9397-08002B2CF9AE}" pid="3" name="KSOTemplateUUID">
    <vt:lpwstr>v1.0_mb_zsGVZEXrJyLvs/h23AKHpQ==</vt:lpwstr>
  </property>
  <property fmtid="{D5CDD505-2E9C-101B-9397-08002B2CF9AE}" pid="4" name="ICV">
    <vt:lpwstr>324ADB3A4A1F4AA095F3F2C6E224DBAA_11</vt:lpwstr>
  </property>
</Properties>
</file>